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5" r:id="rId30"/>
    <p:sldId id="316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Garamond" panose="02020404030301010803" pitchFamily="18" charset="0"/>
      <p:regular r:id="rId53"/>
      <p:bold r:id="rId54"/>
      <p:italic r:id="rId55"/>
      <p:boldItalic r:id="rId56"/>
    </p:embeddedFont>
    <p:embeddedFont>
      <p:font typeface="Quattrocento Sans" panose="02020500000000000000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001"/>
    <a:srgbClr val="FF0000"/>
    <a:srgbClr val="E96D6D"/>
    <a:srgbClr val="FFFFFF"/>
    <a:srgbClr val="6FFFF2"/>
    <a:srgbClr val="FF6161"/>
    <a:srgbClr val="27FFEB"/>
    <a:srgbClr val="92D050"/>
    <a:srgbClr val="00B050"/>
    <a:srgbClr val="D5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5BE608-1B30-4373-AA06-23CC41966AB6}">
  <a:tblStyle styleId="{065BE608-1B30-4373-AA06-23CC41966AB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48DC21A-1429-4E96-8D39-5E6620D48BD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309" autoAdjust="0"/>
  </p:normalViewPr>
  <p:slideViewPr>
    <p:cSldViewPr snapToGrid="0">
      <p:cViewPr varScale="1">
        <p:scale>
          <a:sx n="61" d="100"/>
          <a:sy n="61" d="100"/>
        </p:scale>
        <p:origin x="92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after adding skip connection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551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3056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3183a4b49_7_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43183a4b49_7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3183a4b49_7_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43183a4b49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319620ecc_1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4319620e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57200" y="1329612"/>
            <a:ext cx="8229600" cy="29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47236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058670" y="2173260"/>
            <a:ext cx="7128900" cy="1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9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8266" y="174463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sz="33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7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89419" y="121869"/>
            <a:ext cx="84582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Volumetric Segmentation </a:t>
            </a:r>
            <a:br>
              <a:rPr lang="en"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Lung Tumor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452700" y="1604275"/>
            <a:ext cx="8293200" cy="3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Jhih-Yuan Lin, Min-Sheng Wu, Yu-Cheng Chang,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Yun-Chun Chen, Chao-Te Chou, Chun-Ting Wu, </a:t>
            </a: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Winston H. Hsu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National Taiwan University, Taiwan</a:t>
            </a: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Oct. 7, 2018</a:t>
            </a:r>
            <a:endParaRPr sz="2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075" y="4737575"/>
            <a:ext cx="1411300" cy="2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t="41437" b="40206"/>
          <a:stretch/>
        </p:blipFill>
        <p:spPr>
          <a:xfrm>
            <a:off x="1760500" y="4737575"/>
            <a:ext cx="1411300" cy="2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675" y="4700263"/>
            <a:ext cx="1125900" cy="3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7800" y="4398100"/>
            <a:ext cx="2286026" cy="6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4543971" y="3971375"/>
            <a:ext cx="168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50" y="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 for Position Variations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24"/>
          <p:cNvGrpSpPr/>
          <p:nvPr/>
        </p:nvGrpSpPr>
        <p:grpSpPr>
          <a:xfrm>
            <a:off x="1626200" y="799075"/>
            <a:ext cx="5891725" cy="1339225"/>
            <a:chOff x="1077550" y="764750"/>
            <a:chExt cx="5891725" cy="1339225"/>
          </a:xfrm>
        </p:grpSpPr>
        <p:pic>
          <p:nvPicPr>
            <p:cNvPr id="150" name="Google Shape;150;p24"/>
            <p:cNvPicPr preferRelativeResize="0"/>
            <p:nvPr/>
          </p:nvPicPr>
          <p:blipFill rotWithShape="1">
            <a:blip r:embed="rId3">
              <a:alphaModFix/>
            </a:blip>
            <a:srcRect l="1241" t="25221" r="7390" b="24714"/>
            <a:stretch/>
          </p:blipFill>
          <p:spPr>
            <a:xfrm>
              <a:off x="1077550" y="764750"/>
              <a:ext cx="5891725" cy="1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4"/>
            <p:cNvSpPr txBox="1"/>
            <p:nvPr/>
          </p:nvSpPr>
          <p:spPr>
            <a:xfrm>
              <a:off x="3688600" y="1603075"/>
              <a:ext cx="6696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24"/>
          <p:cNvSpPr txBox="1"/>
          <p:nvPr/>
        </p:nvSpPr>
        <p:spPr>
          <a:xfrm>
            <a:off x="3429423" y="1969124"/>
            <a:ext cx="243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translation-equivariance</a:t>
            </a: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54" name="Google Shape;154;p24"/>
          <p:cNvGrpSpPr/>
          <p:nvPr/>
        </p:nvGrpSpPr>
        <p:grpSpPr>
          <a:xfrm>
            <a:off x="2153433" y="2519857"/>
            <a:ext cx="4781075" cy="2038685"/>
            <a:chOff x="1306286" y="2103120"/>
            <a:chExt cx="8399417" cy="3840479"/>
          </a:xfrm>
        </p:grpSpPr>
        <p:grpSp>
          <p:nvGrpSpPr>
            <p:cNvPr id="155" name="Google Shape;155;p24"/>
            <p:cNvGrpSpPr/>
            <p:nvPr/>
          </p:nvGrpSpPr>
          <p:grpSpPr>
            <a:xfrm>
              <a:off x="1306286" y="2103120"/>
              <a:ext cx="8399417" cy="1724297"/>
              <a:chOff x="1306286" y="2103120"/>
              <a:chExt cx="8399417" cy="1724297"/>
            </a:xfrm>
          </p:grpSpPr>
          <p:grpSp>
            <p:nvGrpSpPr>
              <p:cNvPr id="156" name="Google Shape;156;p24"/>
              <p:cNvGrpSpPr/>
              <p:nvPr/>
            </p:nvGrpSpPr>
            <p:grpSpPr>
              <a:xfrm>
                <a:off x="1306286" y="2103120"/>
                <a:ext cx="3213463" cy="1724297"/>
                <a:chOff x="1306286" y="2103120"/>
                <a:chExt cx="3213463" cy="1724297"/>
              </a:xfrm>
            </p:grpSpPr>
            <p:sp>
              <p:nvSpPr>
                <p:cNvPr id="157" name="Google Shape;157;p24"/>
                <p:cNvSpPr/>
                <p:nvPr/>
              </p:nvSpPr>
              <p:spPr>
                <a:xfrm>
                  <a:off x="1306286" y="2103120"/>
                  <a:ext cx="3213463" cy="1724297"/>
                </a:xfrm>
                <a:prstGeom prst="rect">
                  <a:avLst/>
                </a:prstGeom>
                <a:solidFill>
                  <a:srgbClr val="00B050"/>
                </a:solidFill>
                <a:ln w="254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24"/>
                <p:cNvSpPr/>
                <p:nvPr/>
              </p:nvSpPr>
              <p:spPr>
                <a:xfrm>
                  <a:off x="1737359" y="2495005"/>
                  <a:ext cx="900000" cy="900000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9" name="Google Shape;159;p24"/>
              <p:cNvGrpSpPr/>
              <p:nvPr/>
            </p:nvGrpSpPr>
            <p:grpSpPr>
              <a:xfrm>
                <a:off x="6492240" y="2103120"/>
                <a:ext cx="3213463" cy="1724297"/>
                <a:chOff x="1306286" y="2103120"/>
                <a:chExt cx="3213463" cy="1724297"/>
              </a:xfrm>
            </p:grpSpPr>
            <p:sp>
              <p:nvSpPr>
                <p:cNvPr id="160" name="Google Shape;160;p24"/>
                <p:cNvSpPr/>
                <p:nvPr/>
              </p:nvSpPr>
              <p:spPr>
                <a:xfrm>
                  <a:off x="1306286" y="2103120"/>
                  <a:ext cx="3213463" cy="1724297"/>
                </a:xfrm>
                <a:prstGeom prst="rect">
                  <a:avLst/>
                </a:prstGeom>
                <a:solidFill>
                  <a:srgbClr val="7F7F7F"/>
                </a:solidFill>
                <a:ln w="254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24"/>
                <p:cNvSpPr/>
                <p:nvPr/>
              </p:nvSpPr>
              <p:spPr>
                <a:xfrm>
                  <a:off x="1737359" y="2495005"/>
                  <a:ext cx="900000" cy="900000"/>
                </a:xfrm>
                <a:prstGeom prst="ellipse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62" name="Google Shape;162;p24"/>
              <p:cNvCxnSpPr/>
              <p:nvPr/>
            </p:nvCxnSpPr>
            <p:spPr>
              <a:xfrm>
                <a:off x="4715692" y="3030582"/>
                <a:ext cx="1580605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163" name="Google Shape;163;p24"/>
            <p:cNvGrpSpPr/>
            <p:nvPr/>
          </p:nvGrpSpPr>
          <p:grpSpPr>
            <a:xfrm>
              <a:off x="1306286" y="4219302"/>
              <a:ext cx="8399417" cy="1724297"/>
              <a:chOff x="1306286" y="2103120"/>
              <a:chExt cx="8399417" cy="1724297"/>
            </a:xfrm>
          </p:grpSpPr>
          <p:grpSp>
            <p:nvGrpSpPr>
              <p:cNvPr id="164" name="Google Shape;164;p24"/>
              <p:cNvGrpSpPr/>
              <p:nvPr/>
            </p:nvGrpSpPr>
            <p:grpSpPr>
              <a:xfrm>
                <a:off x="1306286" y="2103120"/>
                <a:ext cx="3213463" cy="1724297"/>
                <a:chOff x="1306286" y="2103120"/>
                <a:chExt cx="3213463" cy="1724297"/>
              </a:xfrm>
            </p:grpSpPr>
            <p:sp>
              <p:nvSpPr>
                <p:cNvPr id="165" name="Google Shape;165;p24"/>
                <p:cNvSpPr/>
                <p:nvPr/>
              </p:nvSpPr>
              <p:spPr>
                <a:xfrm>
                  <a:off x="1306286" y="2103120"/>
                  <a:ext cx="3213463" cy="1724297"/>
                </a:xfrm>
                <a:prstGeom prst="rect">
                  <a:avLst/>
                </a:prstGeom>
                <a:solidFill>
                  <a:srgbClr val="00B050"/>
                </a:solidFill>
                <a:ln w="254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24"/>
                <p:cNvSpPr/>
                <p:nvPr/>
              </p:nvSpPr>
              <p:spPr>
                <a:xfrm>
                  <a:off x="3279447" y="2515268"/>
                  <a:ext cx="900000" cy="900000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" name="Google Shape;167;p24"/>
              <p:cNvGrpSpPr/>
              <p:nvPr/>
            </p:nvGrpSpPr>
            <p:grpSpPr>
              <a:xfrm>
                <a:off x="6492240" y="2103120"/>
                <a:ext cx="3213463" cy="1724297"/>
                <a:chOff x="1306286" y="2103120"/>
                <a:chExt cx="3213463" cy="1724297"/>
              </a:xfrm>
            </p:grpSpPr>
            <p:sp>
              <p:nvSpPr>
                <p:cNvPr id="168" name="Google Shape;168;p24"/>
                <p:cNvSpPr/>
                <p:nvPr/>
              </p:nvSpPr>
              <p:spPr>
                <a:xfrm>
                  <a:off x="1306286" y="2103120"/>
                  <a:ext cx="3213463" cy="1724297"/>
                </a:xfrm>
                <a:prstGeom prst="rect">
                  <a:avLst/>
                </a:prstGeom>
                <a:solidFill>
                  <a:srgbClr val="7F7F7F"/>
                </a:solidFill>
                <a:ln w="254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169;p24"/>
                <p:cNvSpPr/>
                <p:nvPr/>
              </p:nvSpPr>
              <p:spPr>
                <a:xfrm>
                  <a:off x="3396342" y="2580582"/>
                  <a:ext cx="900000" cy="900000"/>
                </a:xfrm>
                <a:prstGeom prst="ellipse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70" name="Google Shape;170;p24"/>
              <p:cNvCxnSpPr/>
              <p:nvPr/>
            </p:nvCxnSpPr>
            <p:spPr>
              <a:xfrm>
                <a:off x="4715692" y="3030582"/>
                <a:ext cx="1580605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29" name="Google Shape;152;p24"/>
          <p:cNvSpPr txBox="1"/>
          <p:nvPr/>
        </p:nvSpPr>
        <p:spPr>
          <a:xfrm>
            <a:off x="3737446" y="3559658"/>
            <a:ext cx="151794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1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52;p24"/>
          <p:cNvSpPr txBox="1"/>
          <p:nvPr/>
        </p:nvSpPr>
        <p:spPr>
          <a:xfrm>
            <a:off x="3737446" y="2422505"/>
            <a:ext cx="151794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1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354;p37"/>
          <p:cNvSpPr txBox="1"/>
          <p:nvPr/>
        </p:nvSpPr>
        <p:spPr>
          <a:xfrm>
            <a:off x="0" y="4869900"/>
            <a:ext cx="50535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000"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http://</a:t>
            </a:r>
            <a:r>
              <a:rPr lang="en-US" sz="1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kaiminghe.com/iccv17tutorial/maskrcnn_iccv2017_tutorial_kaiminghe.pdf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/>
        </p:nvSpPr>
        <p:spPr>
          <a:xfrm>
            <a:off x="4278184" y="3921525"/>
            <a:ext cx="168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CNN for Scale Variations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1626137" y="764750"/>
            <a:ext cx="5891725" cy="1339225"/>
            <a:chOff x="1077550" y="764750"/>
            <a:chExt cx="5891725" cy="1339225"/>
          </a:xfrm>
        </p:grpSpPr>
        <p:pic>
          <p:nvPicPr>
            <p:cNvPr id="180" name="Google Shape;180;p25"/>
            <p:cNvPicPr preferRelativeResize="0"/>
            <p:nvPr/>
          </p:nvPicPr>
          <p:blipFill rotWithShape="1">
            <a:blip r:embed="rId3">
              <a:alphaModFix/>
            </a:blip>
            <a:srcRect l="1241" t="25221" r="7390" b="24714"/>
            <a:stretch/>
          </p:blipFill>
          <p:spPr>
            <a:xfrm>
              <a:off x="1077550" y="764750"/>
              <a:ext cx="5891725" cy="1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5"/>
            <p:cNvSpPr txBox="1"/>
            <p:nvPr/>
          </p:nvSpPr>
          <p:spPr>
            <a:xfrm>
              <a:off x="3688600" y="1603075"/>
              <a:ext cx="6696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25"/>
          <p:cNvSpPr txBox="1"/>
          <p:nvPr/>
        </p:nvSpPr>
        <p:spPr>
          <a:xfrm>
            <a:off x="3728540" y="1924677"/>
            <a:ext cx="193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scale-equivariance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5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84" name="Google Shape;184;p25"/>
          <p:cNvGrpSpPr/>
          <p:nvPr/>
        </p:nvGrpSpPr>
        <p:grpSpPr>
          <a:xfrm>
            <a:off x="2412262" y="2461134"/>
            <a:ext cx="4319450" cy="2117706"/>
            <a:chOff x="1306286" y="2103120"/>
            <a:chExt cx="8399417" cy="3840479"/>
          </a:xfrm>
        </p:grpSpPr>
        <p:grpSp>
          <p:nvGrpSpPr>
            <p:cNvPr id="185" name="Google Shape;185;p25"/>
            <p:cNvGrpSpPr/>
            <p:nvPr/>
          </p:nvGrpSpPr>
          <p:grpSpPr>
            <a:xfrm>
              <a:off x="1306286" y="2103120"/>
              <a:ext cx="8399417" cy="1724297"/>
              <a:chOff x="1306286" y="2103120"/>
              <a:chExt cx="8399417" cy="1724297"/>
            </a:xfrm>
          </p:grpSpPr>
          <p:grpSp>
            <p:nvGrpSpPr>
              <p:cNvPr id="186" name="Google Shape;186;p25"/>
              <p:cNvGrpSpPr/>
              <p:nvPr/>
            </p:nvGrpSpPr>
            <p:grpSpPr>
              <a:xfrm>
                <a:off x="1306286" y="2103120"/>
                <a:ext cx="3213463" cy="1724297"/>
                <a:chOff x="1306286" y="2103120"/>
                <a:chExt cx="3213463" cy="1724297"/>
              </a:xfrm>
            </p:grpSpPr>
            <p:sp>
              <p:nvSpPr>
                <p:cNvPr id="187" name="Google Shape;187;p25"/>
                <p:cNvSpPr/>
                <p:nvPr/>
              </p:nvSpPr>
              <p:spPr>
                <a:xfrm>
                  <a:off x="1306286" y="2103120"/>
                  <a:ext cx="3213463" cy="1724297"/>
                </a:xfrm>
                <a:prstGeom prst="rect">
                  <a:avLst/>
                </a:prstGeom>
                <a:solidFill>
                  <a:srgbClr val="00B050"/>
                </a:solidFill>
                <a:ln w="254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25"/>
                <p:cNvSpPr/>
                <p:nvPr/>
              </p:nvSpPr>
              <p:spPr>
                <a:xfrm>
                  <a:off x="1737359" y="2495005"/>
                  <a:ext cx="900000" cy="900000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" name="Google Shape;189;p25"/>
              <p:cNvGrpSpPr/>
              <p:nvPr/>
            </p:nvGrpSpPr>
            <p:grpSpPr>
              <a:xfrm>
                <a:off x="6492240" y="2103120"/>
                <a:ext cx="3213463" cy="1724297"/>
                <a:chOff x="1306286" y="2103120"/>
                <a:chExt cx="3213463" cy="1724297"/>
              </a:xfrm>
            </p:grpSpPr>
            <p:sp>
              <p:nvSpPr>
                <p:cNvPr id="190" name="Google Shape;190;p25"/>
                <p:cNvSpPr/>
                <p:nvPr/>
              </p:nvSpPr>
              <p:spPr>
                <a:xfrm>
                  <a:off x="1306286" y="2103120"/>
                  <a:ext cx="3213463" cy="1724297"/>
                </a:xfrm>
                <a:prstGeom prst="rect">
                  <a:avLst/>
                </a:prstGeom>
                <a:solidFill>
                  <a:srgbClr val="7F7F7F"/>
                </a:solidFill>
                <a:ln w="254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25"/>
                <p:cNvSpPr/>
                <p:nvPr/>
              </p:nvSpPr>
              <p:spPr>
                <a:xfrm>
                  <a:off x="1737359" y="2495005"/>
                  <a:ext cx="900000" cy="900000"/>
                </a:xfrm>
                <a:prstGeom prst="ellipse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92" name="Google Shape;192;p25"/>
              <p:cNvCxnSpPr/>
              <p:nvPr/>
            </p:nvCxnSpPr>
            <p:spPr>
              <a:xfrm>
                <a:off x="4715692" y="3030582"/>
                <a:ext cx="1580605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193" name="Google Shape;193;p25"/>
            <p:cNvGrpSpPr/>
            <p:nvPr/>
          </p:nvGrpSpPr>
          <p:grpSpPr>
            <a:xfrm>
              <a:off x="1306286" y="4219302"/>
              <a:ext cx="8399417" cy="1724297"/>
              <a:chOff x="1306286" y="2103120"/>
              <a:chExt cx="8399417" cy="1724297"/>
            </a:xfrm>
          </p:grpSpPr>
          <p:grpSp>
            <p:nvGrpSpPr>
              <p:cNvPr id="194" name="Google Shape;194;p25"/>
              <p:cNvGrpSpPr/>
              <p:nvPr/>
            </p:nvGrpSpPr>
            <p:grpSpPr>
              <a:xfrm>
                <a:off x="1306286" y="2103120"/>
                <a:ext cx="3213463" cy="1724297"/>
                <a:chOff x="1306286" y="2103120"/>
                <a:chExt cx="3213463" cy="1724297"/>
              </a:xfrm>
            </p:grpSpPr>
            <p:sp>
              <p:nvSpPr>
                <p:cNvPr id="195" name="Google Shape;195;p25"/>
                <p:cNvSpPr/>
                <p:nvPr/>
              </p:nvSpPr>
              <p:spPr>
                <a:xfrm>
                  <a:off x="1306286" y="2103120"/>
                  <a:ext cx="3213463" cy="1724297"/>
                </a:xfrm>
                <a:prstGeom prst="rect">
                  <a:avLst/>
                </a:prstGeom>
                <a:solidFill>
                  <a:srgbClr val="00B050"/>
                </a:solidFill>
                <a:ln w="254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5"/>
                <p:cNvSpPr/>
                <p:nvPr/>
              </p:nvSpPr>
              <p:spPr>
                <a:xfrm>
                  <a:off x="2007359" y="2850582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" name="Google Shape;197;p25"/>
              <p:cNvGrpSpPr/>
              <p:nvPr/>
            </p:nvGrpSpPr>
            <p:grpSpPr>
              <a:xfrm>
                <a:off x="6492240" y="2103120"/>
                <a:ext cx="3213463" cy="1724297"/>
                <a:chOff x="1306286" y="2103120"/>
                <a:chExt cx="3213463" cy="1724297"/>
              </a:xfrm>
            </p:grpSpPr>
            <p:sp>
              <p:nvSpPr>
                <p:cNvPr id="198" name="Google Shape;198;p25"/>
                <p:cNvSpPr/>
                <p:nvPr/>
              </p:nvSpPr>
              <p:spPr>
                <a:xfrm>
                  <a:off x="1306286" y="2103120"/>
                  <a:ext cx="3213463" cy="1724297"/>
                </a:xfrm>
                <a:prstGeom prst="rect">
                  <a:avLst/>
                </a:prstGeom>
                <a:solidFill>
                  <a:srgbClr val="7F7F7F"/>
                </a:solidFill>
                <a:ln w="254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25"/>
                <p:cNvSpPr/>
                <p:nvPr/>
              </p:nvSpPr>
              <p:spPr>
                <a:xfrm>
                  <a:off x="2007359" y="2785268"/>
                  <a:ext cx="360000" cy="360000"/>
                </a:xfrm>
                <a:prstGeom prst="ellipse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00" name="Google Shape;200;p25"/>
              <p:cNvCxnSpPr/>
              <p:nvPr/>
            </p:nvCxnSpPr>
            <p:spPr>
              <a:xfrm>
                <a:off x="4715692" y="3030582"/>
                <a:ext cx="1580605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28" name="Google Shape;152;p24"/>
          <p:cNvSpPr txBox="1"/>
          <p:nvPr/>
        </p:nvSpPr>
        <p:spPr>
          <a:xfrm>
            <a:off x="3813016" y="3578859"/>
            <a:ext cx="151794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1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52;p24"/>
          <p:cNvSpPr txBox="1"/>
          <p:nvPr/>
        </p:nvSpPr>
        <p:spPr>
          <a:xfrm>
            <a:off x="3813016" y="2404427"/>
            <a:ext cx="151794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1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54;p37"/>
          <p:cNvSpPr txBox="1"/>
          <p:nvPr/>
        </p:nvSpPr>
        <p:spPr>
          <a:xfrm>
            <a:off x="0" y="4869900"/>
            <a:ext cx="50535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000"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http://</a:t>
            </a:r>
            <a:r>
              <a:rPr lang="en-US" sz="1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kaiminghe.com/iccv17tutorial/maskrcnn_iccv2017_tutorial_kaiminghe.pdf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7903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Focal Loss for Data Imbalance</a:t>
            </a:r>
            <a:endParaRPr sz="4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375" y="970888"/>
            <a:ext cx="5793226" cy="36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0" y="4855500"/>
            <a:ext cx="4225636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 et al., “Focal Loss for Dense Object Detection”, TPAMI, 2018.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439600" y="2705825"/>
            <a:ext cx="1875600" cy="818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7544800" y="3409750"/>
            <a:ext cx="156300" cy="627900"/>
          </a:xfrm>
          <a:prstGeom prst="downArrow">
            <a:avLst>
              <a:gd name="adj1" fmla="val 50000"/>
              <a:gd name="adj2" fmla="val 157730"/>
            </a:avLst>
          </a:prstGeom>
          <a:solidFill>
            <a:srgbClr val="FF0000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544800" y="3027225"/>
            <a:ext cx="15993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down-weight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6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0" y="1789050"/>
            <a:ext cx="9144000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8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Naïve Approach</a:t>
            </a:r>
            <a:endParaRPr sz="8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13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l="23645" t="22329" r="22217" b="1745"/>
          <a:stretch/>
        </p:blipFill>
        <p:spPr>
          <a:xfrm>
            <a:off x="6963825" y="926911"/>
            <a:ext cx="1811550" cy="200597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3089775" y="1001450"/>
            <a:ext cx="2970000" cy="976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2D Segmentation </a:t>
            </a: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 rotWithShape="1">
          <a:blip r:embed="rId4">
            <a:alphaModFix/>
          </a:blip>
          <a:srcRect l="23736" t="23658" r="20306" b="1687"/>
          <a:stretch/>
        </p:blipFill>
        <p:spPr>
          <a:xfrm>
            <a:off x="425637" y="1078288"/>
            <a:ext cx="1672900" cy="176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8"/>
          <p:cNvCxnSpPr/>
          <p:nvPr/>
        </p:nvCxnSpPr>
        <p:spPr>
          <a:xfrm rot="10800000" flipH="1">
            <a:off x="2254018" y="1483552"/>
            <a:ext cx="705300" cy="12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9" name="Google Shape;229;p28"/>
          <p:cNvCxnSpPr/>
          <p:nvPr/>
        </p:nvCxnSpPr>
        <p:spPr>
          <a:xfrm rot="10800000" flipH="1">
            <a:off x="6159174" y="1518689"/>
            <a:ext cx="705300" cy="12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599987" y="468098"/>
            <a:ext cx="1324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6826950" y="378851"/>
            <a:ext cx="20853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5">
            <a:alphaModFix/>
          </a:blip>
          <a:srcRect l="19505" t="23958" r="16227" b="7193"/>
          <a:stretch/>
        </p:blipFill>
        <p:spPr>
          <a:xfrm>
            <a:off x="4585713" y="2834616"/>
            <a:ext cx="2284136" cy="18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/>
          <p:nvPr/>
        </p:nvSpPr>
        <p:spPr>
          <a:xfrm>
            <a:off x="7215025" y="3063225"/>
            <a:ext cx="865800" cy="751800"/>
          </a:xfrm>
          <a:prstGeom prst="leftUpArrow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7594375" y="3801875"/>
            <a:ext cx="1058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2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3198325" y="3410076"/>
            <a:ext cx="13242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Truth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659850" y="1976025"/>
            <a:ext cx="7824300" cy="976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00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0" y="1885575"/>
            <a:ext cx="9144000" cy="1157100"/>
          </a:xfrm>
          <a:prstGeom prst="rect">
            <a:avLst/>
          </a:prstGeom>
          <a:solidFill>
            <a:srgbClr val="000000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Ignore interdependency between slices!</a:t>
            </a:r>
            <a:endParaRPr sz="40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8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14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0" y="1728850"/>
            <a:ext cx="9144000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7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Proposal</a:t>
            </a:r>
            <a:endParaRPr sz="7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15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l="18309" t="7123" r="19072"/>
          <a:stretch/>
        </p:blipFill>
        <p:spPr>
          <a:xfrm>
            <a:off x="1189972" y="3252322"/>
            <a:ext cx="683407" cy="67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 rotWithShape="1">
          <a:blip r:embed="rId4">
            <a:alphaModFix/>
          </a:blip>
          <a:srcRect l="21776" t="12413" r="20305" b="1682"/>
          <a:stretch/>
        </p:blipFill>
        <p:spPr>
          <a:xfrm>
            <a:off x="837501" y="3601558"/>
            <a:ext cx="683407" cy="67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5">
            <a:alphaModFix/>
          </a:blip>
          <a:srcRect l="20601" t="12808" r="21481" b="1287"/>
          <a:stretch/>
        </p:blipFill>
        <p:spPr>
          <a:xfrm>
            <a:off x="506566" y="3927112"/>
            <a:ext cx="683407" cy="67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 rotWithShape="1">
          <a:blip r:embed="rId6">
            <a:alphaModFix/>
          </a:blip>
          <a:srcRect l="21090" t="13426" r="20985" b="669"/>
          <a:stretch/>
        </p:blipFill>
        <p:spPr>
          <a:xfrm>
            <a:off x="154099" y="4276352"/>
            <a:ext cx="683407" cy="674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30"/>
          <p:cNvGrpSpPr/>
          <p:nvPr/>
        </p:nvGrpSpPr>
        <p:grpSpPr>
          <a:xfrm>
            <a:off x="3810612" y="3152487"/>
            <a:ext cx="2047100" cy="1782000"/>
            <a:chOff x="3582012" y="3000087"/>
            <a:chExt cx="2047100" cy="1782000"/>
          </a:xfrm>
        </p:grpSpPr>
        <p:grpSp>
          <p:nvGrpSpPr>
            <p:cNvPr id="255" name="Google Shape;255;p30"/>
            <p:cNvGrpSpPr/>
            <p:nvPr/>
          </p:nvGrpSpPr>
          <p:grpSpPr>
            <a:xfrm>
              <a:off x="3582012" y="3070522"/>
              <a:ext cx="1743694" cy="1704432"/>
              <a:chOff x="3182613" y="1133988"/>
              <a:chExt cx="4038198" cy="3871950"/>
            </a:xfrm>
          </p:grpSpPr>
          <p:pic>
            <p:nvPicPr>
              <p:cNvPr id="256" name="Google Shape;256;p30"/>
              <p:cNvPicPr preferRelativeResize="0"/>
              <p:nvPr/>
            </p:nvPicPr>
            <p:blipFill rotWithShape="1">
              <a:blip r:embed="rId7">
                <a:alphaModFix/>
              </a:blip>
              <a:srcRect l="16275" r="16275"/>
              <a:stretch/>
            </p:blipFill>
            <p:spPr>
              <a:xfrm>
                <a:off x="5622587" y="1133988"/>
                <a:ext cx="1598224" cy="1598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0"/>
              <p:cNvPicPr preferRelativeResize="0"/>
              <p:nvPr/>
            </p:nvPicPr>
            <p:blipFill rotWithShape="1">
              <a:blip r:embed="rId8">
                <a:alphaModFix/>
              </a:blip>
              <a:srcRect l="16225" r="16224"/>
              <a:stretch/>
            </p:blipFill>
            <p:spPr>
              <a:xfrm>
                <a:off x="4808786" y="1845889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0"/>
              <p:cNvPicPr preferRelativeResize="0"/>
              <p:nvPr/>
            </p:nvPicPr>
            <p:blipFill rotWithShape="1">
              <a:blip r:embed="rId9">
                <a:alphaModFix/>
              </a:blip>
              <a:srcRect l="16261" r="16261"/>
              <a:stretch/>
            </p:blipFill>
            <p:spPr>
              <a:xfrm>
                <a:off x="3937263" y="2628900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0"/>
              <p:cNvPicPr preferRelativeResize="0"/>
              <p:nvPr/>
            </p:nvPicPr>
            <p:blipFill rotWithShape="1">
              <a:blip r:embed="rId10">
                <a:alphaModFix/>
              </a:blip>
              <a:srcRect l="16261" r="16261"/>
              <a:stretch/>
            </p:blipFill>
            <p:spPr>
              <a:xfrm>
                <a:off x="3182613" y="340573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0" name="Google Shape;260;p30"/>
            <p:cNvSpPr/>
            <p:nvPr/>
          </p:nvSpPr>
          <p:spPr>
            <a:xfrm>
              <a:off x="3583412" y="3000087"/>
              <a:ext cx="2045700" cy="1782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30"/>
          <p:cNvSpPr/>
          <p:nvPr/>
        </p:nvSpPr>
        <p:spPr>
          <a:xfrm>
            <a:off x="156349" y="3152487"/>
            <a:ext cx="2045700" cy="1782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339975" y="2592925"/>
            <a:ext cx="158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2D Data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3596950" y="2592925"/>
            <a:ext cx="2474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2D Ground Truth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11">
            <a:alphaModFix/>
          </a:blip>
          <a:srcRect l="31430" t="5432" r="28746" b="5663"/>
          <a:stretch/>
        </p:blipFill>
        <p:spPr>
          <a:xfrm>
            <a:off x="99774" y="580952"/>
            <a:ext cx="2069772" cy="15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12">
            <a:alphaModFix/>
          </a:blip>
          <a:srcRect l="8187" r="3851"/>
          <a:stretch/>
        </p:blipFill>
        <p:spPr>
          <a:xfrm>
            <a:off x="6785612" y="3226065"/>
            <a:ext cx="2174163" cy="1678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30"/>
          <p:cNvCxnSpPr/>
          <p:nvPr/>
        </p:nvCxnSpPr>
        <p:spPr>
          <a:xfrm rot="10800000" flipH="1">
            <a:off x="1166143" y="2289266"/>
            <a:ext cx="10200" cy="707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0"/>
          <p:cNvCxnSpPr/>
          <p:nvPr/>
        </p:nvCxnSpPr>
        <p:spPr>
          <a:xfrm rot="10800000" flipH="1">
            <a:off x="6010490" y="3988785"/>
            <a:ext cx="623700" cy="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8" name="Google Shape;268;p30"/>
          <p:cNvSpPr txBox="1"/>
          <p:nvPr/>
        </p:nvSpPr>
        <p:spPr>
          <a:xfrm>
            <a:off x="384500" y="0"/>
            <a:ext cx="158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6634200" y="2639875"/>
            <a:ext cx="25182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Ground Truth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1322375" y="2444425"/>
            <a:ext cx="14427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Stacking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13">
            <a:alphaModFix/>
          </a:blip>
          <a:srcRect l="8575" t="4224" r="11654" b="4724"/>
          <a:stretch/>
        </p:blipFill>
        <p:spPr>
          <a:xfrm>
            <a:off x="6785612" y="538349"/>
            <a:ext cx="2174161" cy="167813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/>
        </p:nvSpPr>
        <p:spPr>
          <a:xfrm>
            <a:off x="2929749" y="871800"/>
            <a:ext cx="3004500" cy="10110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3D</a:t>
            </a:r>
            <a:r>
              <a:rPr lang="en"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Segmentation </a:t>
            </a: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p30"/>
          <p:cNvCxnSpPr/>
          <p:nvPr/>
        </p:nvCxnSpPr>
        <p:spPr>
          <a:xfrm rot="10800000">
            <a:off x="7923900" y="2351375"/>
            <a:ext cx="0" cy="711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4" name="Google Shape;274;p30"/>
          <p:cNvCxnSpPr/>
          <p:nvPr/>
        </p:nvCxnSpPr>
        <p:spPr>
          <a:xfrm rot="10800000" flipH="1">
            <a:off x="2202092" y="1377212"/>
            <a:ext cx="623700" cy="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5" name="Google Shape;275;p30"/>
          <p:cNvCxnSpPr/>
          <p:nvPr/>
        </p:nvCxnSpPr>
        <p:spPr>
          <a:xfrm rot="10800000" flipH="1">
            <a:off x="6010490" y="1377212"/>
            <a:ext cx="623700" cy="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6" name="Google Shape;276;p30"/>
          <p:cNvSpPr txBox="1"/>
          <p:nvPr/>
        </p:nvSpPr>
        <p:spPr>
          <a:xfrm>
            <a:off x="8032625" y="2403175"/>
            <a:ext cx="1062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0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16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0" y="1302300"/>
            <a:ext cx="9144000" cy="25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7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Segmentation</a:t>
            </a:r>
            <a:endParaRPr sz="7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7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7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1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17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2"/>
          <p:cNvGrpSpPr/>
          <p:nvPr/>
        </p:nvGrpSpPr>
        <p:grpSpPr>
          <a:xfrm>
            <a:off x="1957779" y="2074513"/>
            <a:ext cx="5029162" cy="2393970"/>
            <a:chOff x="814705" y="474247"/>
            <a:chExt cx="7864210" cy="3754069"/>
          </a:xfrm>
        </p:grpSpPr>
        <p:pic>
          <p:nvPicPr>
            <p:cNvPr id="289" name="Google Shape;289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4705" y="483847"/>
              <a:ext cx="3840480" cy="3734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38435" y="474247"/>
              <a:ext cx="3840480" cy="37540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98750" y="0"/>
            <a:ext cx="38334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HighRes3DNet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50" y="1084300"/>
            <a:ext cx="9062096" cy="99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7704" y="2072719"/>
            <a:ext cx="2456005" cy="23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30898" y="2069649"/>
            <a:ext cx="2456005" cy="240395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/>
          <p:nvPr/>
        </p:nvSpPr>
        <p:spPr>
          <a:xfrm>
            <a:off x="2175450" y="4275725"/>
            <a:ext cx="2185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HighRes3DNet </a:t>
            </a:r>
            <a:r>
              <a:rPr lang="en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5038100" y="4275725"/>
            <a:ext cx="1711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U-Net </a:t>
            </a:r>
            <a:r>
              <a:rPr lang="en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0" y="4690200"/>
            <a:ext cx="86874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 et al., “On the Compactness, Efficiency, and Representation of 3D Convolutional Networks: Brain Parcellation as a Pretext Task”, in IPMI, 2017.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lang="en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Çiçek et al.“3D U-Net: Learning Dense Volumetric Segmentation from Sparse Annotation”, in MICCAI, 2016.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18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98750" y="0"/>
            <a:ext cx="90039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Information Loss in Single Path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74900"/>
            <a:ext cx="9062096" cy="993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33"/>
          <p:cNvGrpSpPr/>
          <p:nvPr/>
        </p:nvGrpSpPr>
        <p:grpSpPr>
          <a:xfrm>
            <a:off x="1417225" y="3069050"/>
            <a:ext cx="6339600" cy="901800"/>
            <a:chOff x="1417225" y="3145250"/>
            <a:chExt cx="6339600" cy="901800"/>
          </a:xfrm>
        </p:grpSpPr>
        <p:sp>
          <p:nvSpPr>
            <p:cNvPr id="307" name="Google Shape;307;p33"/>
            <p:cNvSpPr/>
            <p:nvPr/>
          </p:nvSpPr>
          <p:spPr>
            <a:xfrm>
              <a:off x="1417225" y="3145250"/>
              <a:ext cx="6339600" cy="901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1461400" y="3256325"/>
              <a:ext cx="6228600" cy="689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1212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3"/>
            <p:cNvSpPr txBox="1"/>
            <p:nvPr/>
          </p:nvSpPr>
          <p:spPr>
            <a:xfrm>
              <a:off x="3393750" y="3313400"/>
              <a:ext cx="23565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Single Path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33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19120" r="18395"/>
          <a:stretch/>
        </p:blipFill>
        <p:spPr>
          <a:xfrm>
            <a:off x="134850" y="1088100"/>
            <a:ext cx="2881501" cy="33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l="20827" t="3451" r="20404" b="3273"/>
          <a:stretch/>
        </p:blipFill>
        <p:spPr>
          <a:xfrm>
            <a:off x="3178600" y="1088125"/>
            <a:ext cx="2881510" cy="33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l="22027" t="3530" r="18996"/>
          <a:stretch/>
        </p:blipFill>
        <p:spPr>
          <a:xfrm>
            <a:off x="6127925" y="1084825"/>
            <a:ext cx="2881500" cy="33780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125" y="0"/>
            <a:ext cx="91440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Tumor Segmentation for CT Images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96400" y="0"/>
            <a:ext cx="88848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Skip Connections Prevent Information Loss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0" y="4869900"/>
            <a:ext cx="64617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lang="en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Çiçek et al.“3D U-Net: Learning Dense Volumetric Segmentation from Sparse Annotation”, in MICCAI, 2016.</a:t>
            </a: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3360555" y="4457600"/>
            <a:ext cx="2356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3D </a:t>
            </a:r>
            <a:r>
              <a:rPr lang="en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U-Net </a:t>
            </a:r>
            <a:r>
              <a:rPr lang="en" sz="24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4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2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4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31" name="Google Shape;319;p34"/>
          <p:cNvGrpSpPr/>
          <p:nvPr/>
        </p:nvGrpSpPr>
        <p:grpSpPr>
          <a:xfrm>
            <a:off x="1496125" y="866989"/>
            <a:ext cx="6461699" cy="3610397"/>
            <a:chOff x="1410275" y="977239"/>
            <a:chExt cx="6461699" cy="3610397"/>
          </a:xfrm>
        </p:grpSpPr>
        <p:pic>
          <p:nvPicPr>
            <p:cNvPr id="32" name="Google Shape;32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0275" y="977239"/>
              <a:ext cx="6461699" cy="3610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321;p34"/>
            <p:cNvSpPr/>
            <p:nvPr/>
          </p:nvSpPr>
          <p:spPr>
            <a:xfrm>
              <a:off x="4583071" y="3662350"/>
              <a:ext cx="156000" cy="165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;p34"/>
            <p:cNvSpPr/>
            <p:nvPr/>
          </p:nvSpPr>
          <p:spPr>
            <a:xfrm>
              <a:off x="5977349" y="3143850"/>
              <a:ext cx="156000" cy="165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;p34"/>
            <p:cNvSpPr/>
            <p:nvPr/>
          </p:nvSpPr>
          <p:spPr>
            <a:xfrm>
              <a:off x="6803576" y="2381000"/>
              <a:ext cx="156000" cy="165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;p34"/>
            <p:cNvSpPr/>
            <p:nvPr/>
          </p:nvSpPr>
          <p:spPr>
            <a:xfrm>
              <a:off x="2432151" y="1726050"/>
              <a:ext cx="4074000" cy="183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;p34"/>
            <p:cNvSpPr/>
            <p:nvPr/>
          </p:nvSpPr>
          <p:spPr>
            <a:xfrm>
              <a:off x="3171390" y="2776950"/>
              <a:ext cx="2202300" cy="183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6;p34"/>
            <p:cNvSpPr/>
            <p:nvPr/>
          </p:nvSpPr>
          <p:spPr>
            <a:xfrm>
              <a:off x="3757124" y="3424675"/>
              <a:ext cx="432300" cy="183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7;p34"/>
            <p:cNvSpPr/>
            <p:nvPr/>
          </p:nvSpPr>
          <p:spPr>
            <a:xfrm>
              <a:off x="6506150" y="4156150"/>
              <a:ext cx="116700" cy="1323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;p34"/>
            <p:cNvSpPr/>
            <p:nvPr/>
          </p:nvSpPr>
          <p:spPr>
            <a:xfrm>
              <a:off x="6506150" y="3607675"/>
              <a:ext cx="156000" cy="132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00" y="1870562"/>
            <a:ext cx="8882597" cy="14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00" y="2233537"/>
            <a:ext cx="8948399" cy="9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21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-100" y="93525"/>
            <a:ext cx="9144000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Information Loss in Deconvolution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0" y="4869900"/>
            <a:ext cx="291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https://github.com/vdumoulin/conv_arithmetic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025" y="2085425"/>
            <a:ext cx="2119800" cy="244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3588675" y="4470350"/>
            <a:ext cx="2356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Deconvolution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00" y="1028000"/>
            <a:ext cx="8948399" cy="9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/>
          <p:nvPr/>
        </p:nvSpPr>
        <p:spPr>
          <a:xfrm>
            <a:off x="7805125" y="905650"/>
            <a:ext cx="1299600" cy="1251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/>
          <p:nvPr/>
        </p:nvSpPr>
        <p:spPr>
          <a:xfrm rot="-5400000" flipH="1">
            <a:off x="6788925" y="1956725"/>
            <a:ext cx="1299600" cy="23367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22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23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105950" y="51275"/>
            <a:ext cx="83031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 </a:t>
            </a:r>
            <a:r>
              <a:rPr lang="en" sz="4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p-sampling </a:t>
            </a:r>
            <a:r>
              <a:rPr lang="en" sz="4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onvolution 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0" y="4869900"/>
            <a:ext cx="50535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Wang et al., “Understanding Convolution for Semantic Segmentation”, arXiv, 2017.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37"/>
          <p:cNvGrpSpPr/>
          <p:nvPr/>
        </p:nvGrpSpPr>
        <p:grpSpPr>
          <a:xfrm>
            <a:off x="1250627" y="4003740"/>
            <a:ext cx="2530198" cy="837652"/>
            <a:chOff x="589320" y="3938428"/>
            <a:chExt cx="2530198" cy="837652"/>
          </a:xfrm>
        </p:grpSpPr>
        <p:sp>
          <p:nvSpPr>
            <p:cNvPr id="356" name="Google Shape;356;p37"/>
            <p:cNvSpPr txBox="1"/>
            <p:nvPr/>
          </p:nvSpPr>
          <p:spPr>
            <a:xfrm>
              <a:off x="589320" y="3938428"/>
              <a:ext cx="2530198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Dimension: 2x2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7"/>
            <p:cNvSpPr txBox="1"/>
            <p:nvPr/>
          </p:nvSpPr>
          <p:spPr>
            <a:xfrm>
              <a:off x="589320" y="4219580"/>
              <a:ext cx="2530198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Channel: 4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8" name="Google Shape;35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936" y="999878"/>
            <a:ext cx="6374127" cy="2948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37"/>
          <p:cNvGrpSpPr/>
          <p:nvPr/>
        </p:nvGrpSpPr>
        <p:grpSpPr>
          <a:xfrm>
            <a:off x="5021035" y="3995576"/>
            <a:ext cx="2530198" cy="837652"/>
            <a:chOff x="589320" y="3938428"/>
            <a:chExt cx="2530198" cy="837652"/>
          </a:xfrm>
        </p:grpSpPr>
        <p:sp>
          <p:nvSpPr>
            <p:cNvPr id="360" name="Google Shape;360;p37"/>
            <p:cNvSpPr txBox="1"/>
            <p:nvPr/>
          </p:nvSpPr>
          <p:spPr>
            <a:xfrm>
              <a:off x="589320" y="3938428"/>
              <a:ext cx="2530198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Dimension: 4x4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7"/>
            <p:cNvSpPr txBox="1"/>
            <p:nvPr/>
          </p:nvSpPr>
          <p:spPr>
            <a:xfrm>
              <a:off x="589320" y="4219580"/>
              <a:ext cx="2530198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Channel: 1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37"/>
          <p:cNvSpPr/>
          <p:nvPr/>
        </p:nvSpPr>
        <p:spPr>
          <a:xfrm>
            <a:off x="3840658" y="2473895"/>
            <a:ext cx="831273" cy="4745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/>
        </p:nvSpPr>
        <p:spPr>
          <a:xfrm>
            <a:off x="4778075" y="3516325"/>
            <a:ext cx="17397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Stride : 2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7775" y="3100037"/>
            <a:ext cx="2098450" cy="1389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38"/>
          <p:cNvCxnSpPr/>
          <p:nvPr/>
        </p:nvCxnSpPr>
        <p:spPr>
          <a:xfrm flipH="1">
            <a:off x="8609250" y="1948300"/>
            <a:ext cx="477600" cy="1165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38"/>
          <p:cNvCxnSpPr/>
          <p:nvPr/>
        </p:nvCxnSpPr>
        <p:spPr>
          <a:xfrm flipH="1">
            <a:off x="6524025" y="1652150"/>
            <a:ext cx="1456200" cy="145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371;p38"/>
          <p:cNvCxnSpPr/>
          <p:nvPr/>
        </p:nvCxnSpPr>
        <p:spPr>
          <a:xfrm flipH="1">
            <a:off x="8609250" y="1932700"/>
            <a:ext cx="477600" cy="11811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38"/>
          <p:cNvCxnSpPr/>
          <p:nvPr/>
        </p:nvCxnSpPr>
        <p:spPr>
          <a:xfrm flipH="1">
            <a:off x="6531825" y="1659950"/>
            <a:ext cx="1440600" cy="14391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3" name="Google Shape;37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2890" y="3113675"/>
            <a:ext cx="2146509" cy="12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50" y="958250"/>
            <a:ext cx="9062096" cy="99369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24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/>
        </p:nvSpPr>
        <p:spPr>
          <a:xfrm>
            <a:off x="-100" y="4869900"/>
            <a:ext cx="29328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https://github.com/vdumoulin/conv_arithmetic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xfrm>
            <a:off x="-100" y="93525"/>
            <a:ext cx="9144000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Information Loss in Convolution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00" y="986675"/>
            <a:ext cx="8948399" cy="9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/>
          <p:nvPr/>
        </p:nvSpPr>
        <p:spPr>
          <a:xfrm>
            <a:off x="55300" y="912725"/>
            <a:ext cx="1244400" cy="1251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39"/>
          <p:cNvGrpSpPr/>
          <p:nvPr/>
        </p:nvGrpSpPr>
        <p:grpSpPr>
          <a:xfrm>
            <a:off x="2757488" y="2011625"/>
            <a:ext cx="3628800" cy="3055675"/>
            <a:chOff x="2674513" y="2087825"/>
            <a:chExt cx="3628800" cy="3055675"/>
          </a:xfrm>
        </p:grpSpPr>
        <p:pic>
          <p:nvPicPr>
            <p:cNvPr id="385" name="Google Shape;385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45575" y="2087825"/>
              <a:ext cx="2686675" cy="259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39"/>
            <p:cNvSpPr txBox="1"/>
            <p:nvPr/>
          </p:nvSpPr>
          <p:spPr>
            <a:xfrm>
              <a:off x="2674513" y="4587000"/>
              <a:ext cx="36288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Stride 2 Convolution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39"/>
          <p:cNvSpPr/>
          <p:nvPr/>
        </p:nvSpPr>
        <p:spPr>
          <a:xfrm rot="5400000">
            <a:off x="833100" y="1939425"/>
            <a:ext cx="1299600" cy="20118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25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26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394" name="Google Shape;394;p40"/>
          <p:cNvGrpSpPr/>
          <p:nvPr/>
        </p:nvGrpSpPr>
        <p:grpSpPr>
          <a:xfrm>
            <a:off x="1250627" y="4003740"/>
            <a:ext cx="2530198" cy="837652"/>
            <a:chOff x="589320" y="3938428"/>
            <a:chExt cx="2530198" cy="837652"/>
          </a:xfrm>
        </p:grpSpPr>
        <p:sp>
          <p:nvSpPr>
            <p:cNvPr id="395" name="Google Shape;395;p40"/>
            <p:cNvSpPr txBox="1"/>
            <p:nvPr/>
          </p:nvSpPr>
          <p:spPr>
            <a:xfrm>
              <a:off x="589320" y="3938428"/>
              <a:ext cx="2530198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Dimension: 4x4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0"/>
            <p:cNvSpPr txBox="1"/>
            <p:nvPr/>
          </p:nvSpPr>
          <p:spPr>
            <a:xfrm>
              <a:off x="589320" y="4219580"/>
              <a:ext cx="2530198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Channel: 1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40"/>
          <p:cNvSpPr txBox="1">
            <a:spLocks noGrp="1"/>
          </p:cNvSpPr>
          <p:nvPr>
            <p:ph type="title"/>
          </p:nvPr>
        </p:nvSpPr>
        <p:spPr>
          <a:xfrm>
            <a:off x="0" y="41650"/>
            <a:ext cx="91440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 </a:t>
            </a:r>
            <a:r>
              <a:rPr lang="en" sz="4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own-sampling </a:t>
            </a:r>
            <a:r>
              <a:rPr lang="en" sz="4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onvolution 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40"/>
          <p:cNvGrpSpPr/>
          <p:nvPr/>
        </p:nvGrpSpPr>
        <p:grpSpPr>
          <a:xfrm>
            <a:off x="5021035" y="3995576"/>
            <a:ext cx="2530198" cy="837652"/>
            <a:chOff x="589320" y="3938428"/>
            <a:chExt cx="2530198" cy="837652"/>
          </a:xfrm>
        </p:grpSpPr>
        <p:sp>
          <p:nvSpPr>
            <p:cNvPr id="399" name="Google Shape;399;p40"/>
            <p:cNvSpPr txBox="1"/>
            <p:nvPr/>
          </p:nvSpPr>
          <p:spPr>
            <a:xfrm>
              <a:off x="589320" y="3938428"/>
              <a:ext cx="2530198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Dimension: 2x2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589320" y="4219580"/>
              <a:ext cx="2530198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Channel: 4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1" name="Google Shape;40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177" y="1489827"/>
            <a:ext cx="5829300" cy="244101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/>
          <p:nvPr/>
        </p:nvSpPr>
        <p:spPr>
          <a:xfrm>
            <a:off x="4044765" y="2473895"/>
            <a:ext cx="831273" cy="4745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41"/>
          <p:cNvCxnSpPr/>
          <p:nvPr/>
        </p:nvCxnSpPr>
        <p:spPr>
          <a:xfrm flipH="1">
            <a:off x="41650" y="1917125"/>
            <a:ext cx="20700" cy="1251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41"/>
          <p:cNvCxnSpPr/>
          <p:nvPr/>
        </p:nvCxnSpPr>
        <p:spPr>
          <a:xfrm>
            <a:off x="1168975" y="1636575"/>
            <a:ext cx="957600" cy="1497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41"/>
          <p:cNvSpPr txBox="1"/>
          <p:nvPr/>
        </p:nvSpPr>
        <p:spPr>
          <a:xfrm>
            <a:off x="2140250" y="3633325"/>
            <a:ext cx="17397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Stride : 2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00" y="3134549"/>
            <a:ext cx="2098450" cy="1389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41"/>
          <p:cNvCxnSpPr/>
          <p:nvPr/>
        </p:nvCxnSpPr>
        <p:spPr>
          <a:xfrm>
            <a:off x="77925" y="1917125"/>
            <a:ext cx="1800" cy="1251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41"/>
          <p:cNvCxnSpPr/>
          <p:nvPr/>
        </p:nvCxnSpPr>
        <p:spPr>
          <a:xfrm>
            <a:off x="1184575" y="1636575"/>
            <a:ext cx="3137400" cy="1497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3" name="Google Shape;41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00" y="3134549"/>
            <a:ext cx="4232226" cy="15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50" y="942675"/>
            <a:ext cx="9062096" cy="99369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1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27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25" y="0"/>
            <a:ext cx="91440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Gridding Effect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42"/>
          <p:cNvPicPr preferRelativeResize="0"/>
          <p:nvPr/>
        </p:nvPicPr>
        <p:blipFill rotWithShape="1">
          <a:blip r:embed="rId3">
            <a:alphaModFix/>
          </a:blip>
          <a:srcRect b="33488"/>
          <a:stretch/>
        </p:blipFill>
        <p:spPr>
          <a:xfrm>
            <a:off x="1742150" y="2256050"/>
            <a:ext cx="5299900" cy="23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2"/>
          <p:cNvSpPr txBox="1"/>
          <p:nvPr/>
        </p:nvSpPr>
        <p:spPr>
          <a:xfrm>
            <a:off x="329924" y="2683500"/>
            <a:ext cx="1519657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442959" y="3736900"/>
            <a:ext cx="1184952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w/o HDC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4752225" y="3615550"/>
            <a:ext cx="845400" cy="8253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/>
          <p:nvPr/>
        </p:nvSpPr>
        <p:spPr>
          <a:xfrm>
            <a:off x="6011850" y="3804000"/>
            <a:ext cx="723300" cy="7332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3660900" y="3615550"/>
            <a:ext cx="677100" cy="6744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1797200" y="3615550"/>
            <a:ext cx="723300" cy="6744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7149375" y="3519250"/>
            <a:ext cx="1664700" cy="10179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Gridding</a:t>
            </a:r>
            <a:endParaRPr sz="3000" b="1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Effect!</a:t>
            </a:r>
            <a:endParaRPr sz="3000" b="1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25" y="4869900"/>
            <a:ext cx="50088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[6]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Wang et al., “Understanding Convolution for Semantic Segmentation”, arXiv, 2017.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75" y="1051775"/>
            <a:ext cx="9062096" cy="99369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2"/>
          <p:cNvSpPr/>
          <p:nvPr/>
        </p:nvSpPr>
        <p:spPr>
          <a:xfrm>
            <a:off x="3837100" y="1189825"/>
            <a:ext cx="1011600" cy="9627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5938400" y="1134775"/>
            <a:ext cx="1103700" cy="10179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2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28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134" y="862383"/>
            <a:ext cx="4036578" cy="3907200"/>
          </a:xfrm>
          <a:prstGeom prst="rect">
            <a:avLst/>
          </a:prstGeom>
        </p:spPr>
      </p:pic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25" y="0"/>
            <a:ext cx="91440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Gridding Effect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2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29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6410773" y="1349128"/>
            <a:ext cx="2339873" cy="3278477"/>
            <a:chOff x="2854800" y="1822033"/>
            <a:chExt cx="2058839" cy="3241415"/>
          </a:xfrm>
        </p:grpSpPr>
        <p:grpSp>
          <p:nvGrpSpPr>
            <p:cNvPr id="19" name="群組 18"/>
            <p:cNvGrpSpPr/>
            <p:nvPr/>
          </p:nvGrpSpPr>
          <p:grpSpPr>
            <a:xfrm>
              <a:off x="2854800" y="2410190"/>
              <a:ext cx="2058839" cy="2653258"/>
              <a:chOff x="2854800" y="2410190"/>
              <a:chExt cx="2058839" cy="2653258"/>
            </a:xfrm>
          </p:grpSpPr>
          <p:grpSp>
            <p:nvGrpSpPr>
              <p:cNvPr id="21" name="群組 20"/>
              <p:cNvGrpSpPr/>
              <p:nvPr/>
            </p:nvGrpSpPr>
            <p:grpSpPr>
              <a:xfrm>
                <a:off x="2854800" y="2480400"/>
                <a:ext cx="2058839" cy="2583048"/>
                <a:chOff x="3267018" y="2160000"/>
                <a:chExt cx="2058839" cy="2583048"/>
              </a:xfrm>
            </p:grpSpPr>
            <p:cxnSp>
              <p:nvCxnSpPr>
                <p:cNvPr id="48" name="直線接點 47"/>
                <p:cNvCxnSpPr/>
                <p:nvPr/>
              </p:nvCxnSpPr>
              <p:spPr>
                <a:xfrm>
                  <a:off x="4036098" y="2415117"/>
                  <a:ext cx="60588" cy="64424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" name="群組 48"/>
                <p:cNvGrpSpPr/>
                <p:nvPr/>
              </p:nvGrpSpPr>
              <p:grpSpPr>
                <a:xfrm>
                  <a:off x="3267018" y="2160000"/>
                  <a:ext cx="2058839" cy="2583048"/>
                  <a:chOff x="3267018" y="2160000"/>
                  <a:chExt cx="2058839" cy="2583048"/>
                </a:xfrm>
              </p:grpSpPr>
              <p:grpSp>
                <p:nvGrpSpPr>
                  <p:cNvPr id="50" name="群組 49"/>
                  <p:cNvGrpSpPr/>
                  <p:nvPr/>
                </p:nvGrpSpPr>
                <p:grpSpPr>
                  <a:xfrm rot="461699">
                    <a:off x="3267018" y="2726731"/>
                    <a:ext cx="2058839" cy="2016317"/>
                    <a:chOff x="1309146" y="2713598"/>
                    <a:chExt cx="2058839" cy="2016317"/>
                  </a:xfrm>
                  <a:scene3d>
                    <a:camera prst="isometricTopUp"/>
                    <a:lightRig rig="threePt" dir="t"/>
                  </a:scene3d>
                </p:grpSpPr>
                <p:pic>
                  <p:nvPicPr>
                    <p:cNvPr id="77" name="Google Shape;555;p51"/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 l="9071" t="6066" r="2712" b="7308"/>
                    <a:stretch/>
                  </p:blipFill>
                  <p:spPr>
                    <a:xfrm>
                      <a:off x="1314138" y="2713727"/>
                      <a:ext cx="2053847" cy="20161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grpSp>
                  <p:nvGrpSpPr>
                    <p:cNvPr id="78" name="群組 77"/>
                    <p:cNvGrpSpPr/>
                    <p:nvPr/>
                  </p:nvGrpSpPr>
                  <p:grpSpPr>
                    <a:xfrm>
                      <a:off x="1309146" y="2713598"/>
                      <a:ext cx="2058839" cy="2016317"/>
                      <a:chOff x="655983" y="2637183"/>
                      <a:chExt cx="1179849" cy="1155481"/>
                    </a:xfrm>
                    <a:solidFill>
                      <a:srgbClr val="FFFFFF">
                        <a:alpha val="50196"/>
                      </a:srgbClr>
                    </a:solidFill>
                  </p:grpSpPr>
                  <p:sp>
                    <p:nvSpPr>
                      <p:cNvPr id="79" name="矩形 78"/>
                      <p:cNvSpPr/>
                      <p:nvPr/>
                    </p:nvSpPr>
                    <p:spPr>
                      <a:xfrm>
                        <a:off x="655983" y="263718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>
                          <a:solidFill>
                            <a:srgbClr val="DD8E8E"/>
                          </a:solidFill>
                        </a:endParaRPr>
                      </a:p>
                    </p:txBody>
                  </p:sp>
                  <p:sp>
                    <p:nvSpPr>
                      <p:cNvPr id="80" name="矩形 79"/>
                      <p:cNvSpPr/>
                      <p:nvPr/>
                    </p:nvSpPr>
                    <p:spPr>
                      <a:xfrm>
                        <a:off x="788504" y="263718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1" name="矩形 80"/>
                      <p:cNvSpPr/>
                      <p:nvPr/>
                    </p:nvSpPr>
                    <p:spPr>
                      <a:xfrm>
                        <a:off x="921025" y="263718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>
                          <a:solidFill>
                            <a:srgbClr val="DD8E8E"/>
                          </a:solidFill>
                        </a:endParaRPr>
                      </a:p>
                    </p:txBody>
                  </p:sp>
                  <p:sp>
                    <p:nvSpPr>
                      <p:cNvPr id="82" name="矩形 81"/>
                      <p:cNvSpPr/>
                      <p:nvPr/>
                    </p:nvSpPr>
                    <p:spPr>
                      <a:xfrm>
                        <a:off x="1053546" y="263718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3" name="矩形 82"/>
                      <p:cNvSpPr/>
                      <p:nvPr/>
                    </p:nvSpPr>
                    <p:spPr>
                      <a:xfrm>
                        <a:off x="1186067" y="263718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>
                          <a:solidFill>
                            <a:srgbClr val="DD8E8E"/>
                          </a:solidFill>
                        </a:endParaRPr>
                      </a:p>
                    </p:txBody>
                  </p:sp>
                  <p:sp>
                    <p:nvSpPr>
                      <p:cNvPr id="84" name="矩形 83"/>
                      <p:cNvSpPr/>
                      <p:nvPr/>
                    </p:nvSpPr>
                    <p:spPr>
                      <a:xfrm>
                        <a:off x="1318588" y="263718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5" name="矩形 84"/>
                      <p:cNvSpPr/>
                      <p:nvPr/>
                    </p:nvSpPr>
                    <p:spPr>
                      <a:xfrm>
                        <a:off x="1451109" y="263718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6" name="矩形 85"/>
                      <p:cNvSpPr/>
                      <p:nvPr/>
                    </p:nvSpPr>
                    <p:spPr>
                      <a:xfrm>
                        <a:off x="1583630" y="263718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7" name="矩形 86"/>
                      <p:cNvSpPr/>
                      <p:nvPr/>
                    </p:nvSpPr>
                    <p:spPr>
                      <a:xfrm>
                        <a:off x="1703311" y="263718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8" name="矩形 87"/>
                      <p:cNvSpPr/>
                      <p:nvPr/>
                    </p:nvSpPr>
                    <p:spPr>
                      <a:xfrm>
                        <a:off x="655983" y="276402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9" name="矩形 88"/>
                      <p:cNvSpPr/>
                      <p:nvPr/>
                    </p:nvSpPr>
                    <p:spPr>
                      <a:xfrm>
                        <a:off x="788504" y="276402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0" name="矩形 89"/>
                      <p:cNvSpPr/>
                      <p:nvPr/>
                    </p:nvSpPr>
                    <p:spPr>
                      <a:xfrm>
                        <a:off x="921025" y="276402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1" name="矩形 90"/>
                      <p:cNvSpPr/>
                      <p:nvPr/>
                    </p:nvSpPr>
                    <p:spPr>
                      <a:xfrm>
                        <a:off x="1053546" y="276402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2" name="矩形 91"/>
                      <p:cNvSpPr/>
                      <p:nvPr/>
                    </p:nvSpPr>
                    <p:spPr>
                      <a:xfrm>
                        <a:off x="1186067" y="276402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3" name="矩形 92"/>
                      <p:cNvSpPr/>
                      <p:nvPr/>
                    </p:nvSpPr>
                    <p:spPr>
                      <a:xfrm>
                        <a:off x="1318588" y="276402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4" name="矩形 93"/>
                      <p:cNvSpPr/>
                      <p:nvPr/>
                    </p:nvSpPr>
                    <p:spPr>
                      <a:xfrm>
                        <a:off x="1451109" y="276402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5" name="矩形 94"/>
                      <p:cNvSpPr/>
                      <p:nvPr/>
                    </p:nvSpPr>
                    <p:spPr>
                      <a:xfrm>
                        <a:off x="1583630" y="276402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6" name="矩形 95"/>
                      <p:cNvSpPr/>
                      <p:nvPr/>
                    </p:nvSpPr>
                    <p:spPr>
                      <a:xfrm>
                        <a:off x="1703311" y="276402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7" name="矩形 96"/>
                      <p:cNvSpPr/>
                      <p:nvPr/>
                    </p:nvSpPr>
                    <p:spPr>
                      <a:xfrm>
                        <a:off x="655983" y="289292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>
                          <a:solidFill>
                            <a:srgbClr val="DD8E8E"/>
                          </a:solidFill>
                        </a:endParaRPr>
                      </a:p>
                    </p:txBody>
                  </p:sp>
                  <p:sp>
                    <p:nvSpPr>
                      <p:cNvPr id="98" name="矩形 97"/>
                      <p:cNvSpPr/>
                      <p:nvPr/>
                    </p:nvSpPr>
                    <p:spPr>
                      <a:xfrm>
                        <a:off x="788504" y="289292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9" name="矩形 98"/>
                      <p:cNvSpPr/>
                      <p:nvPr/>
                    </p:nvSpPr>
                    <p:spPr>
                      <a:xfrm>
                        <a:off x="921025" y="289292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100" name="矩形 99"/>
                      <p:cNvSpPr/>
                      <p:nvPr/>
                    </p:nvSpPr>
                    <p:spPr>
                      <a:xfrm>
                        <a:off x="1053546" y="289292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1" name="矩形 100"/>
                      <p:cNvSpPr/>
                      <p:nvPr/>
                    </p:nvSpPr>
                    <p:spPr>
                      <a:xfrm>
                        <a:off x="1186067" y="289292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>
                          <a:solidFill>
                            <a:srgbClr val="DD8E8E"/>
                          </a:solidFill>
                        </a:endParaRPr>
                      </a:p>
                    </p:txBody>
                  </p:sp>
                  <p:sp>
                    <p:nvSpPr>
                      <p:cNvPr id="102" name="矩形 101"/>
                      <p:cNvSpPr/>
                      <p:nvPr/>
                    </p:nvSpPr>
                    <p:spPr>
                      <a:xfrm>
                        <a:off x="1318588" y="289292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3" name="矩形 102"/>
                      <p:cNvSpPr/>
                      <p:nvPr/>
                    </p:nvSpPr>
                    <p:spPr>
                      <a:xfrm>
                        <a:off x="1451109" y="289292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4" name="矩形 103"/>
                      <p:cNvSpPr/>
                      <p:nvPr/>
                    </p:nvSpPr>
                    <p:spPr>
                      <a:xfrm>
                        <a:off x="1583630" y="289292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5" name="矩形 104"/>
                      <p:cNvSpPr/>
                      <p:nvPr/>
                    </p:nvSpPr>
                    <p:spPr>
                      <a:xfrm>
                        <a:off x="1703311" y="289292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6" name="矩形 105"/>
                      <p:cNvSpPr/>
                      <p:nvPr/>
                    </p:nvSpPr>
                    <p:spPr>
                      <a:xfrm>
                        <a:off x="655983" y="302182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7" name="矩形 106"/>
                      <p:cNvSpPr/>
                      <p:nvPr/>
                    </p:nvSpPr>
                    <p:spPr>
                      <a:xfrm>
                        <a:off x="788504" y="302182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8" name="矩形 107"/>
                      <p:cNvSpPr/>
                      <p:nvPr/>
                    </p:nvSpPr>
                    <p:spPr>
                      <a:xfrm>
                        <a:off x="921025" y="302182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9" name="矩形 108"/>
                      <p:cNvSpPr/>
                      <p:nvPr/>
                    </p:nvSpPr>
                    <p:spPr>
                      <a:xfrm>
                        <a:off x="1053546" y="302182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0" name="矩形 109"/>
                      <p:cNvSpPr/>
                      <p:nvPr/>
                    </p:nvSpPr>
                    <p:spPr>
                      <a:xfrm>
                        <a:off x="1186067" y="302182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1" name="矩形 110"/>
                      <p:cNvSpPr/>
                      <p:nvPr/>
                    </p:nvSpPr>
                    <p:spPr>
                      <a:xfrm>
                        <a:off x="1318588" y="302182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2" name="矩形 111"/>
                      <p:cNvSpPr/>
                      <p:nvPr/>
                    </p:nvSpPr>
                    <p:spPr>
                      <a:xfrm>
                        <a:off x="1451109" y="302182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3" name="矩形 112"/>
                      <p:cNvSpPr/>
                      <p:nvPr/>
                    </p:nvSpPr>
                    <p:spPr>
                      <a:xfrm>
                        <a:off x="1583630" y="302182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4" name="矩形 113"/>
                      <p:cNvSpPr/>
                      <p:nvPr/>
                    </p:nvSpPr>
                    <p:spPr>
                      <a:xfrm>
                        <a:off x="1703311" y="302182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5" name="矩形 114"/>
                      <p:cNvSpPr/>
                      <p:nvPr/>
                    </p:nvSpPr>
                    <p:spPr>
                      <a:xfrm>
                        <a:off x="655983" y="314866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>
                          <a:solidFill>
                            <a:srgbClr val="DD8E8E"/>
                          </a:solidFill>
                        </a:endParaRPr>
                      </a:p>
                    </p:txBody>
                  </p:sp>
                  <p:sp>
                    <p:nvSpPr>
                      <p:cNvPr id="116" name="矩形 115"/>
                      <p:cNvSpPr/>
                      <p:nvPr/>
                    </p:nvSpPr>
                    <p:spPr>
                      <a:xfrm>
                        <a:off x="788504" y="314866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7" name="矩形 116"/>
                      <p:cNvSpPr/>
                      <p:nvPr/>
                    </p:nvSpPr>
                    <p:spPr>
                      <a:xfrm>
                        <a:off x="921025" y="314866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>
                          <a:solidFill>
                            <a:srgbClr val="DD8E8E"/>
                          </a:solidFill>
                        </a:endParaRPr>
                      </a:p>
                    </p:txBody>
                  </p:sp>
                  <p:sp>
                    <p:nvSpPr>
                      <p:cNvPr id="118" name="矩形 117"/>
                      <p:cNvSpPr/>
                      <p:nvPr/>
                    </p:nvSpPr>
                    <p:spPr>
                      <a:xfrm>
                        <a:off x="1053546" y="314866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9" name="矩形 118"/>
                      <p:cNvSpPr/>
                      <p:nvPr/>
                    </p:nvSpPr>
                    <p:spPr>
                      <a:xfrm>
                        <a:off x="1186067" y="314866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>
                          <a:solidFill>
                            <a:srgbClr val="DD8E8E"/>
                          </a:solidFill>
                        </a:endParaRPr>
                      </a:p>
                    </p:txBody>
                  </p:sp>
                  <p:sp>
                    <p:nvSpPr>
                      <p:cNvPr id="120" name="矩形 119"/>
                      <p:cNvSpPr/>
                      <p:nvPr/>
                    </p:nvSpPr>
                    <p:spPr>
                      <a:xfrm>
                        <a:off x="1318588" y="314866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1" name="矩形 120"/>
                      <p:cNvSpPr/>
                      <p:nvPr/>
                    </p:nvSpPr>
                    <p:spPr>
                      <a:xfrm>
                        <a:off x="1451109" y="314866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2" name="矩形 121"/>
                      <p:cNvSpPr/>
                      <p:nvPr/>
                    </p:nvSpPr>
                    <p:spPr>
                      <a:xfrm>
                        <a:off x="1583630" y="314866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196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3" name="矩形 122"/>
                      <p:cNvSpPr/>
                      <p:nvPr/>
                    </p:nvSpPr>
                    <p:spPr>
                      <a:xfrm>
                        <a:off x="1703311" y="314866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4" name="矩形 123"/>
                      <p:cNvSpPr/>
                      <p:nvPr/>
                    </p:nvSpPr>
                    <p:spPr>
                      <a:xfrm>
                        <a:off x="655983" y="327550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5" name="矩形 124"/>
                      <p:cNvSpPr/>
                      <p:nvPr/>
                    </p:nvSpPr>
                    <p:spPr>
                      <a:xfrm>
                        <a:off x="788504" y="327550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6" name="矩形 125"/>
                      <p:cNvSpPr/>
                      <p:nvPr/>
                    </p:nvSpPr>
                    <p:spPr>
                      <a:xfrm>
                        <a:off x="921025" y="327550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7" name="矩形 126"/>
                      <p:cNvSpPr/>
                      <p:nvPr/>
                    </p:nvSpPr>
                    <p:spPr>
                      <a:xfrm>
                        <a:off x="1053546" y="327550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8" name="矩形 127"/>
                      <p:cNvSpPr/>
                      <p:nvPr/>
                    </p:nvSpPr>
                    <p:spPr>
                      <a:xfrm>
                        <a:off x="1186067" y="327550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9" name="矩形 128"/>
                      <p:cNvSpPr/>
                      <p:nvPr/>
                    </p:nvSpPr>
                    <p:spPr>
                      <a:xfrm>
                        <a:off x="1318588" y="327550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0" name="矩形 129"/>
                      <p:cNvSpPr/>
                      <p:nvPr/>
                    </p:nvSpPr>
                    <p:spPr>
                      <a:xfrm>
                        <a:off x="1451109" y="327550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1" name="矩形 130"/>
                      <p:cNvSpPr/>
                      <p:nvPr/>
                    </p:nvSpPr>
                    <p:spPr>
                      <a:xfrm>
                        <a:off x="1583630" y="327550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2" name="矩形 131"/>
                      <p:cNvSpPr/>
                      <p:nvPr/>
                    </p:nvSpPr>
                    <p:spPr>
                      <a:xfrm>
                        <a:off x="1703311" y="3275501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3" name="矩形 132"/>
                      <p:cNvSpPr/>
                      <p:nvPr/>
                    </p:nvSpPr>
                    <p:spPr>
                      <a:xfrm>
                        <a:off x="655983" y="340440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4" name="矩形 133"/>
                      <p:cNvSpPr/>
                      <p:nvPr/>
                    </p:nvSpPr>
                    <p:spPr>
                      <a:xfrm>
                        <a:off x="788504" y="340440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5" name="矩形 134"/>
                      <p:cNvSpPr/>
                      <p:nvPr/>
                    </p:nvSpPr>
                    <p:spPr>
                      <a:xfrm>
                        <a:off x="921025" y="340440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6" name="矩形 135"/>
                      <p:cNvSpPr/>
                      <p:nvPr/>
                    </p:nvSpPr>
                    <p:spPr>
                      <a:xfrm>
                        <a:off x="1053546" y="340440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7" name="矩形 136"/>
                      <p:cNvSpPr/>
                      <p:nvPr/>
                    </p:nvSpPr>
                    <p:spPr>
                      <a:xfrm>
                        <a:off x="1186067" y="340440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8" name="矩形 137"/>
                      <p:cNvSpPr/>
                      <p:nvPr/>
                    </p:nvSpPr>
                    <p:spPr>
                      <a:xfrm>
                        <a:off x="1318588" y="340440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9" name="矩形 138"/>
                      <p:cNvSpPr/>
                      <p:nvPr/>
                    </p:nvSpPr>
                    <p:spPr>
                      <a:xfrm>
                        <a:off x="1451109" y="340440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0" name="矩形 139"/>
                      <p:cNvSpPr/>
                      <p:nvPr/>
                    </p:nvSpPr>
                    <p:spPr>
                      <a:xfrm>
                        <a:off x="1583630" y="340440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1" name="矩形 140"/>
                      <p:cNvSpPr/>
                      <p:nvPr/>
                    </p:nvSpPr>
                    <p:spPr>
                      <a:xfrm>
                        <a:off x="1703311" y="340440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2" name="矩形 141"/>
                      <p:cNvSpPr/>
                      <p:nvPr/>
                    </p:nvSpPr>
                    <p:spPr>
                      <a:xfrm>
                        <a:off x="655983" y="353330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3" name="矩形 142"/>
                      <p:cNvSpPr/>
                      <p:nvPr/>
                    </p:nvSpPr>
                    <p:spPr>
                      <a:xfrm>
                        <a:off x="788504" y="353330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4" name="矩形 143"/>
                      <p:cNvSpPr/>
                      <p:nvPr/>
                    </p:nvSpPr>
                    <p:spPr>
                      <a:xfrm>
                        <a:off x="921025" y="353330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5" name="矩形 144"/>
                      <p:cNvSpPr/>
                      <p:nvPr/>
                    </p:nvSpPr>
                    <p:spPr>
                      <a:xfrm>
                        <a:off x="1053546" y="353330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6" name="矩形 145"/>
                      <p:cNvSpPr/>
                      <p:nvPr/>
                    </p:nvSpPr>
                    <p:spPr>
                      <a:xfrm>
                        <a:off x="1186067" y="353330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7" name="矩形 146"/>
                      <p:cNvSpPr/>
                      <p:nvPr/>
                    </p:nvSpPr>
                    <p:spPr>
                      <a:xfrm>
                        <a:off x="1318588" y="353330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8" name="矩形 147"/>
                      <p:cNvSpPr/>
                      <p:nvPr/>
                    </p:nvSpPr>
                    <p:spPr>
                      <a:xfrm>
                        <a:off x="1451109" y="353330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49" name="矩形 148"/>
                      <p:cNvSpPr/>
                      <p:nvPr/>
                    </p:nvSpPr>
                    <p:spPr>
                      <a:xfrm>
                        <a:off x="1583630" y="353330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0" name="矩形 149"/>
                      <p:cNvSpPr/>
                      <p:nvPr/>
                    </p:nvSpPr>
                    <p:spPr>
                      <a:xfrm>
                        <a:off x="1703311" y="3533305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1" name="矩形 150"/>
                      <p:cNvSpPr/>
                      <p:nvPr/>
                    </p:nvSpPr>
                    <p:spPr>
                      <a:xfrm>
                        <a:off x="655983" y="366014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2" name="矩形 151"/>
                      <p:cNvSpPr/>
                      <p:nvPr/>
                    </p:nvSpPr>
                    <p:spPr>
                      <a:xfrm>
                        <a:off x="788504" y="366014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3" name="矩形 152"/>
                      <p:cNvSpPr/>
                      <p:nvPr/>
                    </p:nvSpPr>
                    <p:spPr>
                      <a:xfrm>
                        <a:off x="921025" y="366014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4" name="矩形 153"/>
                      <p:cNvSpPr/>
                      <p:nvPr/>
                    </p:nvSpPr>
                    <p:spPr>
                      <a:xfrm>
                        <a:off x="1053546" y="366014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5" name="矩形 154"/>
                      <p:cNvSpPr/>
                      <p:nvPr/>
                    </p:nvSpPr>
                    <p:spPr>
                      <a:xfrm>
                        <a:off x="1186067" y="366014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6" name="矩形 155"/>
                      <p:cNvSpPr/>
                      <p:nvPr/>
                    </p:nvSpPr>
                    <p:spPr>
                      <a:xfrm>
                        <a:off x="1318588" y="366014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7" name="矩形 156"/>
                      <p:cNvSpPr/>
                      <p:nvPr/>
                    </p:nvSpPr>
                    <p:spPr>
                      <a:xfrm>
                        <a:off x="1451109" y="366014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8" name="矩形 157"/>
                      <p:cNvSpPr/>
                      <p:nvPr/>
                    </p:nvSpPr>
                    <p:spPr>
                      <a:xfrm>
                        <a:off x="1583630" y="3660143"/>
                        <a:ext cx="132521" cy="132521"/>
                      </a:xfrm>
                      <a:prstGeom prst="rect">
                        <a:avLst/>
                      </a:prstGeom>
                      <a:grpFill/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9" name="矩形 158"/>
                      <p:cNvSpPr/>
                      <p:nvPr/>
                    </p:nvSpPr>
                    <p:spPr>
                      <a:xfrm>
                        <a:off x="1703311" y="3660143"/>
                        <a:ext cx="132521" cy="132521"/>
                      </a:xfrm>
                      <a:prstGeom prst="rect">
                        <a:avLst/>
                      </a:prstGeom>
                      <a:solidFill>
                        <a:srgbClr val="6FFFF2">
                          <a:alpha val="80000"/>
                        </a:srgbClr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grpSp>
                <p:nvGrpSpPr>
                  <p:cNvPr id="51" name="群組 50"/>
                  <p:cNvGrpSpPr/>
                  <p:nvPr/>
                </p:nvGrpSpPr>
                <p:grpSpPr>
                  <a:xfrm rot="461699">
                    <a:off x="3732463" y="2160000"/>
                    <a:ext cx="1156247" cy="1123783"/>
                    <a:chOff x="1275889" y="1371024"/>
                    <a:chExt cx="1156247" cy="1123783"/>
                  </a:xfrm>
                  <a:solidFill>
                    <a:schemeClr val="tx1"/>
                  </a:solidFill>
                  <a:scene3d>
                    <a:camera prst="isometricTopUp"/>
                    <a:lightRig rig="threePt" dir="t"/>
                  </a:scene3d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1275889" y="1371024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53" name="矩形 52"/>
                    <p:cNvSpPr/>
                    <p:nvPr/>
                  </p:nvSpPr>
                  <p:spPr>
                    <a:xfrm>
                      <a:off x="1507138" y="1371024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4" name="矩形 53"/>
                    <p:cNvSpPr/>
                    <p:nvPr/>
                  </p:nvSpPr>
                  <p:spPr>
                    <a:xfrm>
                      <a:off x="1738388" y="1371024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>
                        <a:solidFill>
                          <a:srgbClr val="DD8E8E"/>
                        </a:solidFill>
                      </a:endParaRPr>
                    </a:p>
                  </p:txBody>
                </p:sp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1969637" y="1371024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6" name="矩形 55"/>
                    <p:cNvSpPr/>
                    <p:nvPr/>
                  </p:nvSpPr>
                  <p:spPr>
                    <a:xfrm>
                      <a:off x="2200887" y="1371024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7" name="矩形 56"/>
                    <p:cNvSpPr/>
                    <p:nvPr/>
                  </p:nvSpPr>
                  <p:spPr>
                    <a:xfrm>
                      <a:off x="1275889" y="15959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8" name="矩形 57"/>
                    <p:cNvSpPr/>
                    <p:nvPr/>
                  </p:nvSpPr>
                  <p:spPr>
                    <a:xfrm>
                      <a:off x="1507138" y="15959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9" name="矩形 58"/>
                    <p:cNvSpPr/>
                    <p:nvPr/>
                  </p:nvSpPr>
                  <p:spPr>
                    <a:xfrm>
                      <a:off x="1738388" y="15959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0" name="矩形 59"/>
                    <p:cNvSpPr/>
                    <p:nvPr/>
                  </p:nvSpPr>
                  <p:spPr>
                    <a:xfrm>
                      <a:off x="1969637" y="15959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1" name="矩形 60"/>
                    <p:cNvSpPr/>
                    <p:nvPr/>
                  </p:nvSpPr>
                  <p:spPr>
                    <a:xfrm>
                      <a:off x="2200887" y="15959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2" name="矩形 61"/>
                    <p:cNvSpPr/>
                    <p:nvPr/>
                  </p:nvSpPr>
                  <p:spPr>
                    <a:xfrm>
                      <a:off x="1275889" y="1817291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>
                        <a:solidFill>
                          <a:srgbClr val="DD8E8E"/>
                        </a:solidFill>
                      </a:endParaRPr>
                    </a:p>
                  </p:txBody>
                </p:sp>
                <p:sp>
                  <p:nvSpPr>
                    <p:cNvPr id="63" name="矩形 62"/>
                    <p:cNvSpPr/>
                    <p:nvPr/>
                  </p:nvSpPr>
                  <p:spPr>
                    <a:xfrm>
                      <a:off x="1507138" y="1817291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4" name="矩形 63"/>
                    <p:cNvSpPr/>
                    <p:nvPr/>
                  </p:nvSpPr>
                  <p:spPr>
                    <a:xfrm>
                      <a:off x="1738388" y="1817291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>
                        <a:solidFill>
                          <a:srgbClr val="DD8E8E"/>
                        </a:solidFill>
                      </a:endParaRPr>
                    </a:p>
                  </p:txBody>
                </p:sp>
                <p:sp>
                  <p:nvSpPr>
                    <p:cNvPr id="65" name="矩形 64"/>
                    <p:cNvSpPr/>
                    <p:nvPr/>
                  </p:nvSpPr>
                  <p:spPr>
                    <a:xfrm>
                      <a:off x="1969637" y="1817291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6" name="矩形 65"/>
                    <p:cNvSpPr/>
                    <p:nvPr/>
                  </p:nvSpPr>
                  <p:spPr>
                    <a:xfrm>
                      <a:off x="2200887" y="1817291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7" name="矩形 66"/>
                    <p:cNvSpPr/>
                    <p:nvPr/>
                  </p:nvSpPr>
                  <p:spPr>
                    <a:xfrm>
                      <a:off x="1275889" y="2038623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8" name="矩形 67"/>
                    <p:cNvSpPr/>
                    <p:nvPr/>
                  </p:nvSpPr>
                  <p:spPr>
                    <a:xfrm>
                      <a:off x="1507138" y="2038623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9" name="矩形 68"/>
                    <p:cNvSpPr/>
                    <p:nvPr/>
                  </p:nvSpPr>
                  <p:spPr>
                    <a:xfrm>
                      <a:off x="1738388" y="2038623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>
                    <a:xfrm>
                      <a:off x="1969637" y="2038623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1" name="矩形 70"/>
                    <p:cNvSpPr/>
                    <p:nvPr/>
                  </p:nvSpPr>
                  <p:spPr>
                    <a:xfrm>
                      <a:off x="2200887" y="2038623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2" name="矩形 71"/>
                    <p:cNvSpPr/>
                    <p:nvPr/>
                  </p:nvSpPr>
                  <p:spPr>
                    <a:xfrm>
                      <a:off x="1275889" y="22635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3" name="矩形 72"/>
                    <p:cNvSpPr/>
                    <p:nvPr/>
                  </p:nvSpPr>
                  <p:spPr>
                    <a:xfrm>
                      <a:off x="1507138" y="22635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4" name="矩形 73"/>
                    <p:cNvSpPr/>
                    <p:nvPr/>
                  </p:nvSpPr>
                  <p:spPr>
                    <a:xfrm>
                      <a:off x="1738388" y="22635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5" name="矩形 74"/>
                    <p:cNvSpPr/>
                    <p:nvPr/>
                  </p:nvSpPr>
                  <p:spPr>
                    <a:xfrm>
                      <a:off x="1969637" y="22635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6" name="矩形 75"/>
                    <p:cNvSpPr/>
                    <p:nvPr/>
                  </p:nvSpPr>
                  <p:spPr>
                    <a:xfrm>
                      <a:off x="2200887" y="2263558"/>
                      <a:ext cx="231249" cy="23124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</p:grpSp>
          <p:grpSp>
            <p:nvGrpSpPr>
              <p:cNvPr id="22" name="群組 21"/>
              <p:cNvGrpSpPr/>
              <p:nvPr/>
            </p:nvGrpSpPr>
            <p:grpSpPr>
              <a:xfrm rot="461699">
                <a:off x="3324589" y="2410190"/>
                <a:ext cx="1156247" cy="1123783"/>
                <a:chOff x="1275889" y="1371024"/>
                <a:chExt cx="1156247" cy="1123783"/>
              </a:xfrm>
              <a:solidFill>
                <a:srgbClr val="FFFFFF">
                  <a:alpha val="50196"/>
                </a:srgbClr>
              </a:solidFill>
              <a:scene3d>
                <a:camera prst="isometricTopUp"/>
                <a:lightRig rig="threePt" dir="t"/>
              </a:scene3d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1275889" y="1371024"/>
                  <a:ext cx="231249" cy="231249"/>
                </a:xfrm>
                <a:prstGeom prst="rect">
                  <a:avLst/>
                </a:prstGeom>
                <a:solidFill>
                  <a:srgbClr val="6FFFF2">
                    <a:alpha val="8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1507138" y="1371024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738388" y="1371024"/>
                  <a:ext cx="231249" cy="231249"/>
                </a:xfrm>
                <a:prstGeom prst="rect">
                  <a:avLst/>
                </a:prstGeom>
                <a:solidFill>
                  <a:srgbClr val="6FFFF2">
                    <a:alpha val="8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969637" y="1371024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200887" y="1371024"/>
                  <a:ext cx="231249" cy="231249"/>
                </a:xfrm>
                <a:prstGeom prst="rect">
                  <a:avLst/>
                </a:prstGeom>
                <a:solidFill>
                  <a:srgbClr val="6FFFF2">
                    <a:alpha val="8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1275889" y="1595958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1507138" y="1595958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1738388" y="1595958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969637" y="1595958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2200887" y="1595958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75889" y="1817291"/>
                  <a:ext cx="231249" cy="231249"/>
                </a:xfrm>
                <a:prstGeom prst="rect">
                  <a:avLst/>
                </a:prstGeom>
                <a:solidFill>
                  <a:srgbClr val="6FFFF2">
                    <a:alpha val="8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507138" y="1817291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1738388" y="1817291"/>
                  <a:ext cx="231249" cy="231249"/>
                </a:xfrm>
                <a:prstGeom prst="rect">
                  <a:avLst/>
                </a:prstGeom>
                <a:solidFill>
                  <a:srgbClr val="6FFFF2">
                    <a:alpha val="8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1969637" y="1817291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2200887" y="1817291"/>
                  <a:ext cx="231249" cy="231249"/>
                </a:xfrm>
                <a:prstGeom prst="rect">
                  <a:avLst/>
                </a:prstGeom>
                <a:solidFill>
                  <a:srgbClr val="6FFFF2">
                    <a:alpha val="8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1275889" y="2038623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507138" y="2038623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1738388" y="2038623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1969637" y="2038623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2200887" y="2038623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275889" y="2263558"/>
                  <a:ext cx="231249" cy="231249"/>
                </a:xfrm>
                <a:prstGeom prst="rect">
                  <a:avLst/>
                </a:prstGeom>
                <a:solidFill>
                  <a:srgbClr val="6FFFF2">
                    <a:alpha val="8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1507138" y="2263558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1738388" y="2263558"/>
                  <a:ext cx="231249" cy="231249"/>
                </a:xfrm>
                <a:prstGeom prst="rect">
                  <a:avLst/>
                </a:prstGeom>
                <a:solidFill>
                  <a:srgbClr val="6FFFF2">
                    <a:alpha val="8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1969637" y="2263558"/>
                  <a:ext cx="231249" cy="231249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2200887" y="2263558"/>
                  <a:ext cx="231249" cy="231249"/>
                </a:xfrm>
                <a:prstGeom prst="rect">
                  <a:avLst/>
                </a:prstGeom>
                <a:solidFill>
                  <a:srgbClr val="6FFFF2">
                    <a:alpha val="8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20" name="矩形 19"/>
            <p:cNvSpPr/>
            <p:nvPr/>
          </p:nvSpPr>
          <p:spPr>
            <a:xfrm rot="461699">
              <a:off x="3795195" y="1822033"/>
              <a:ext cx="231249" cy="23124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DD8E8E"/>
                </a:solidFill>
              </a:endParaRPr>
            </a:p>
          </p:txBody>
        </p:sp>
      </p:grpSp>
      <p:grpSp>
        <p:nvGrpSpPr>
          <p:cNvPr id="160" name="群組 159"/>
          <p:cNvGrpSpPr/>
          <p:nvPr/>
        </p:nvGrpSpPr>
        <p:grpSpPr>
          <a:xfrm>
            <a:off x="3640681" y="2366957"/>
            <a:ext cx="2456961" cy="1321153"/>
            <a:chOff x="1140526" y="1198954"/>
            <a:chExt cx="2759696" cy="1620209"/>
          </a:xfrm>
        </p:grpSpPr>
        <p:pic>
          <p:nvPicPr>
            <p:cNvPr id="161" name="Google Shape;441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0526" y="1198954"/>
              <a:ext cx="2759696" cy="1057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446;p43"/>
            <p:cNvSpPr txBox="1"/>
            <p:nvPr/>
          </p:nvSpPr>
          <p:spPr>
            <a:xfrm>
              <a:off x="1631950" y="2291150"/>
              <a:ext cx="6747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r=2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47;p43"/>
            <p:cNvSpPr txBox="1"/>
            <p:nvPr/>
          </p:nvSpPr>
          <p:spPr>
            <a:xfrm>
              <a:off x="2768600" y="2291163"/>
              <a:ext cx="6747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r=2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445;p43"/>
          <p:cNvSpPr txBox="1"/>
          <p:nvPr/>
        </p:nvSpPr>
        <p:spPr>
          <a:xfrm>
            <a:off x="-56212" y="4638013"/>
            <a:ext cx="1872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 : dilated rate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40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0" y="1807413"/>
            <a:ext cx="9144000" cy="1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8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8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41"/>
            <a:ext cx="3994536" cy="3844682"/>
          </a:xfrm>
          <a:prstGeom prst="rect">
            <a:avLst/>
          </a:prstGeom>
        </p:spPr>
      </p:pic>
      <p:sp>
        <p:nvSpPr>
          <p:cNvPr id="433" name="Google Shape;433;p42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438;p43"/>
          <p:cNvSpPr txBox="1">
            <a:spLocks noGrp="1"/>
          </p:cNvSpPr>
          <p:nvPr>
            <p:ph type="title"/>
          </p:nvPr>
        </p:nvSpPr>
        <p:spPr>
          <a:xfrm>
            <a:off x="25" y="0"/>
            <a:ext cx="71463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ybrid </a:t>
            </a:r>
            <a:r>
              <a:rPr lang="en" sz="4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ilated </a:t>
            </a:r>
            <a:r>
              <a:rPr lang="en" sz="4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onvolution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群組 164"/>
          <p:cNvGrpSpPr/>
          <p:nvPr/>
        </p:nvGrpSpPr>
        <p:grpSpPr>
          <a:xfrm>
            <a:off x="3591105" y="2340576"/>
            <a:ext cx="2442756" cy="1637188"/>
            <a:chOff x="5163297" y="1174350"/>
            <a:chExt cx="2442756" cy="1637188"/>
          </a:xfrm>
        </p:grpSpPr>
        <p:pic>
          <p:nvPicPr>
            <p:cNvPr id="166" name="Google Shape;440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63297" y="1174350"/>
              <a:ext cx="2442756" cy="104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450;p43"/>
            <p:cNvSpPr txBox="1"/>
            <p:nvPr/>
          </p:nvSpPr>
          <p:spPr>
            <a:xfrm>
              <a:off x="5479000" y="2283525"/>
              <a:ext cx="6747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r=1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51;p43"/>
            <p:cNvSpPr txBox="1"/>
            <p:nvPr/>
          </p:nvSpPr>
          <p:spPr>
            <a:xfrm>
              <a:off x="6463250" y="2283538"/>
              <a:ext cx="6747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r=3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6511502" y="1256466"/>
            <a:ext cx="2058839" cy="3441397"/>
            <a:chOff x="3564000" y="1400400"/>
            <a:chExt cx="2058839" cy="3441397"/>
          </a:xfrm>
        </p:grpSpPr>
        <p:grpSp>
          <p:nvGrpSpPr>
            <p:cNvPr id="170" name="群組 169"/>
            <p:cNvGrpSpPr/>
            <p:nvPr/>
          </p:nvGrpSpPr>
          <p:grpSpPr>
            <a:xfrm rot="461699">
              <a:off x="3564000" y="2825480"/>
              <a:ext cx="2058839" cy="2016317"/>
              <a:chOff x="1309146" y="2713598"/>
              <a:chExt cx="2058839" cy="2016317"/>
            </a:xfrm>
            <a:solidFill>
              <a:srgbClr val="75FFFD">
                <a:alpha val="80000"/>
              </a:srgbClr>
            </a:solidFill>
            <a:scene3d>
              <a:camera prst="isometricTopUp"/>
              <a:lightRig rig="threePt" dir="t"/>
            </a:scene3d>
          </p:grpSpPr>
          <p:pic>
            <p:nvPicPr>
              <p:cNvPr id="272" name="Google Shape;555;p51"/>
              <p:cNvPicPr preferRelativeResize="0"/>
              <p:nvPr/>
            </p:nvPicPr>
            <p:blipFill rotWithShape="1">
              <a:blip r:embed="rId5">
                <a:alphaModFix/>
              </a:blip>
              <a:srcRect l="9071" t="6066" r="2712" b="7308"/>
              <a:stretch/>
            </p:blipFill>
            <p:spPr>
              <a:xfrm>
                <a:off x="1314138" y="2713727"/>
                <a:ext cx="2053847" cy="2016187"/>
              </a:xfrm>
              <a:prstGeom prst="rect">
                <a:avLst/>
              </a:prstGeom>
              <a:grpFill/>
              <a:ln>
                <a:noFill/>
              </a:ln>
            </p:spPr>
          </p:pic>
          <p:grpSp>
            <p:nvGrpSpPr>
              <p:cNvPr id="273" name="群組 272"/>
              <p:cNvGrpSpPr/>
              <p:nvPr/>
            </p:nvGrpSpPr>
            <p:grpSpPr>
              <a:xfrm>
                <a:off x="1309146" y="2713598"/>
                <a:ext cx="2058839" cy="2016317"/>
                <a:chOff x="655983" y="2637183"/>
                <a:chExt cx="1179849" cy="1155481"/>
              </a:xfrm>
              <a:grpFill/>
            </p:grpSpPr>
            <p:sp>
              <p:nvSpPr>
                <p:cNvPr id="274" name="矩形 273"/>
                <p:cNvSpPr/>
                <p:nvPr/>
              </p:nvSpPr>
              <p:spPr>
                <a:xfrm>
                  <a:off x="655983" y="263718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788504" y="263718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6" name="矩形 275"/>
                <p:cNvSpPr/>
                <p:nvPr/>
              </p:nvSpPr>
              <p:spPr>
                <a:xfrm>
                  <a:off x="921025" y="263718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277" name="矩形 276"/>
                <p:cNvSpPr/>
                <p:nvPr/>
              </p:nvSpPr>
              <p:spPr>
                <a:xfrm>
                  <a:off x="1053546" y="263718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8" name="矩形 277"/>
                <p:cNvSpPr/>
                <p:nvPr/>
              </p:nvSpPr>
              <p:spPr>
                <a:xfrm>
                  <a:off x="1186067" y="263718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279" name="矩形 278"/>
                <p:cNvSpPr/>
                <p:nvPr/>
              </p:nvSpPr>
              <p:spPr>
                <a:xfrm>
                  <a:off x="1318588" y="263718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0" name="矩形 279"/>
                <p:cNvSpPr/>
                <p:nvPr/>
              </p:nvSpPr>
              <p:spPr>
                <a:xfrm>
                  <a:off x="1451109" y="263718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1" name="矩形 280"/>
                <p:cNvSpPr/>
                <p:nvPr/>
              </p:nvSpPr>
              <p:spPr>
                <a:xfrm>
                  <a:off x="1583630" y="263718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2" name="矩形 281"/>
                <p:cNvSpPr/>
                <p:nvPr/>
              </p:nvSpPr>
              <p:spPr>
                <a:xfrm>
                  <a:off x="1703311" y="263718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655983" y="276402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4" name="矩形 283"/>
                <p:cNvSpPr/>
                <p:nvPr/>
              </p:nvSpPr>
              <p:spPr>
                <a:xfrm>
                  <a:off x="788504" y="276402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5" name="矩形 284"/>
                <p:cNvSpPr/>
                <p:nvPr/>
              </p:nvSpPr>
              <p:spPr>
                <a:xfrm>
                  <a:off x="921025" y="276402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6" name="矩形 285"/>
                <p:cNvSpPr/>
                <p:nvPr/>
              </p:nvSpPr>
              <p:spPr>
                <a:xfrm>
                  <a:off x="1053546" y="276402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7" name="矩形 286"/>
                <p:cNvSpPr/>
                <p:nvPr/>
              </p:nvSpPr>
              <p:spPr>
                <a:xfrm>
                  <a:off x="1186067" y="276402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1318588" y="276402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1451109" y="276402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>
                  <a:off x="1583630" y="276402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>
                  <a:off x="1703311" y="276402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>
                  <a:off x="655983" y="289292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293" name="矩形 292"/>
                <p:cNvSpPr/>
                <p:nvPr/>
              </p:nvSpPr>
              <p:spPr>
                <a:xfrm>
                  <a:off x="788504" y="289292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>
                  <a:off x="921025" y="289292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1053546" y="289292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1186067" y="289292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1318588" y="289292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1451109" y="289292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9" name="矩形 298"/>
                <p:cNvSpPr/>
                <p:nvPr/>
              </p:nvSpPr>
              <p:spPr>
                <a:xfrm>
                  <a:off x="1583630" y="289292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1703311" y="289292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655983" y="302182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788504" y="302182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>
                  <a:off x="921025" y="302182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>
                  <a:off x="1053546" y="302182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5" name="矩形 304"/>
                <p:cNvSpPr/>
                <p:nvPr/>
              </p:nvSpPr>
              <p:spPr>
                <a:xfrm>
                  <a:off x="1186067" y="302182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>
                  <a:off x="1318588" y="302182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>
                  <a:off x="1451109" y="302182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>
                  <a:off x="1583630" y="302182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>
                  <a:off x="1703311" y="302182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>
                  <a:off x="655983" y="314866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>
                  <a:off x="788504" y="314866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>
                  <a:off x="921025" y="314866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>
                  <a:off x="1053546" y="314866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>
                  <a:off x="1186067" y="314866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DD8E8E"/>
                    </a:solidFill>
                  </a:endParaRPr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>
                  <a:off x="1318588" y="314866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>
                  <a:off x="1451109" y="314866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>
                  <a:off x="1583630" y="314866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>
                  <a:off x="1703311" y="314866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>
                  <a:off x="655983" y="327550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>
                  <a:off x="788504" y="327550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>
                  <a:off x="921025" y="327550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>
                  <a:off x="1053546" y="327550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>
                  <a:off x="1186067" y="327550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>
                  <a:off x="1318588" y="327550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>
                  <a:off x="1451109" y="327550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>
                  <a:off x="1583630" y="327550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7" name="矩形 326"/>
                <p:cNvSpPr/>
                <p:nvPr/>
              </p:nvSpPr>
              <p:spPr>
                <a:xfrm>
                  <a:off x="1703311" y="3275501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655983" y="340440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88504" y="340440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921025" y="340440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1" name="矩形 330"/>
                <p:cNvSpPr/>
                <p:nvPr/>
              </p:nvSpPr>
              <p:spPr>
                <a:xfrm>
                  <a:off x="1053546" y="340440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186067" y="340440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3" name="矩形 332"/>
                <p:cNvSpPr/>
                <p:nvPr/>
              </p:nvSpPr>
              <p:spPr>
                <a:xfrm>
                  <a:off x="1318588" y="340440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4" name="矩形 333"/>
                <p:cNvSpPr/>
                <p:nvPr/>
              </p:nvSpPr>
              <p:spPr>
                <a:xfrm>
                  <a:off x="1451109" y="340440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5" name="矩形 334"/>
                <p:cNvSpPr/>
                <p:nvPr/>
              </p:nvSpPr>
              <p:spPr>
                <a:xfrm>
                  <a:off x="1583630" y="340440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6" name="矩形 335"/>
                <p:cNvSpPr/>
                <p:nvPr/>
              </p:nvSpPr>
              <p:spPr>
                <a:xfrm>
                  <a:off x="1703311" y="340440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7" name="矩形 336"/>
                <p:cNvSpPr/>
                <p:nvPr/>
              </p:nvSpPr>
              <p:spPr>
                <a:xfrm>
                  <a:off x="655983" y="353330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8" name="矩形 337"/>
                <p:cNvSpPr/>
                <p:nvPr/>
              </p:nvSpPr>
              <p:spPr>
                <a:xfrm>
                  <a:off x="788504" y="353330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9" name="矩形 338"/>
                <p:cNvSpPr/>
                <p:nvPr/>
              </p:nvSpPr>
              <p:spPr>
                <a:xfrm>
                  <a:off x="921025" y="353330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0" name="矩形 339"/>
                <p:cNvSpPr/>
                <p:nvPr/>
              </p:nvSpPr>
              <p:spPr>
                <a:xfrm>
                  <a:off x="1053546" y="353330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1" name="矩形 340"/>
                <p:cNvSpPr/>
                <p:nvPr/>
              </p:nvSpPr>
              <p:spPr>
                <a:xfrm>
                  <a:off x="1186067" y="353330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2" name="矩形 341"/>
                <p:cNvSpPr/>
                <p:nvPr/>
              </p:nvSpPr>
              <p:spPr>
                <a:xfrm>
                  <a:off x="1318588" y="353330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3" name="矩形 342"/>
                <p:cNvSpPr/>
                <p:nvPr/>
              </p:nvSpPr>
              <p:spPr>
                <a:xfrm>
                  <a:off x="1451109" y="353330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4" name="矩形 343"/>
                <p:cNvSpPr/>
                <p:nvPr/>
              </p:nvSpPr>
              <p:spPr>
                <a:xfrm>
                  <a:off x="1583630" y="353330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5" name="矩形 344"/>
                <p:cNvSpPr/>
                <p:nvPr/>
              </p:nvSpPr>
              <p:spPr>
                <a:xfrm>
                  <a:off x="1703311" y="3533305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6" name="矩形 345"/>
                <p:cNvSpPr/>
                <p:nvPr/>
              </p:nvSpPr>
              <p:spPr>
                <a:xfrm>
                  <a:off x="655983" y="366014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7" name="矩形 346"/>
                <p:cNvSpPr/>
                <p:nvPr/>
              </p:nvSpPr>
              <p:spPr>
                <a:xfrm>
                  <a:off x="788504" y="366014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8" name="矩形 347"/>
                <p:cNvSpPr/>
                <p:nvPr/>
              </p:nvSpPr>
              <p:spPr>
                <a:xfrm>
                  <a:off x="921025" y="366014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9" name="矩形 348"/>
                <p:cNvSpPr/>
                <p:nvPr/>
              </p:nvSpPr>
              <p:spPr>
                <a:xfrm>
                  <a:off x="1053546" y="366014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0" name="矩形 349"/>
                <p:cNvSpPr/>
                <p:nvPr/>
              </p:nvSpPr>
              <p:spPr>
                <a:xfrm>
                  <a:off x="1186067" y="366014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1" name="矩形 350"/>
                <p:cNvSpPr/>
                <p:nvPr/>
              </p:nvSpPr>
              <p:spPr>
                <a:xfrm>
                  <a:off x="1318588" y="366014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2" name="矩形 351"/>
                <p:cNvSpPr/>
                <p:nvPr/>
              </p:nvSpPr>
              <p:spPr>
                <a:xfrm>
                  <a:off x="1451109" y="366014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3" name="矩形 352"/>
                <p:cNvSpPr/>
                <p:nvPr/>
              </p:nvSpPr>
              <p:spPr>
                <a:xfrm>
                  <a:off x="1583630" y="366014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4" name="矩形 353"/>
                <p:cNvSpPr/>
                <p:nvPr/>
              </p:nvSpPr>
              <p:spPr>
                <a:xfrm>
                  <a:off x="1703311" y="3660143"/>
                  <a:ext cx="132521" cy="132521"/>
                </a:xfrm>
                <a:prstGeom prst="rect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71" name="群組 170"/>
            <p:cNvGrpSpPr/>
            <p:nvPr/>
          </p:nvGrpSpPr>
          <p:grpSpPr>
            <a:xfrm rot="480000">
              <a:off x="3885021" y="1864247"/>
              <a:ext cx="1618745" cy="1575389"/>
              <a:chOff x="4531001" y="1352588"/>
              <a:chExt cx="1618745" cy="1575389"/>
            </a:xfrm>
            <a:scene3d>
              <a:camera prst="isometricTopUp"/>
              <a:lightRig rig="threePt" dir="t"/>
            </a:scene3d>
          </p:grpSpPr>
          <p:sp>
            <p:nvSpPr>
              <p:cNvPr id="223" name="矩形 222"/>
              <p:cNvSpPr/>
              <p:nvPr/>
            </p:nvSpPr>
            <p:spPr>
              <a:xfrm>
                <a:off x="4531003" y="1352589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4" name="矩形 223"/>
              <p:cNvSpPr/>
              <p:nvPr/>
            </p:nvSpPr>
            <p:spPr>
              <a:xfrm>
                <a:off x="4762251" y="1352589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5" name="矩形 224"/>
              <p:cNvSpPr/>
              <p:nvPr/>
            </p:nvSpPr>
            <p:spPr>
              <a:xfrm>
                <a:off x="4993502" y="1352589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D8E8E"/>
                  </a:solidFill>
                </a:endParaRPr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5224749" y="1352589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7" name="矩形 226"/>
              <p:cNvSpPr/>
              <p:nvPr/>
            </p:nvSpPr>
            <p:spPr>
              <a:xfrm>
                <a:off x="5456000" y="1352589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8" name="矩形 227"/>
              <p:cNvSpPr/>
              <p:nvPr/>
            </p:nvSpPr>
            <p:spPr>
              <a:xfrm>
                <a:off x="4531002" y="157752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9" name="矩形 228"/>
              <p:cNvSpPr/>
              <p:nvPr/>
            </p:nvSpPr>
            <p:spPr>
              <a:xfrm>
                <a:off x="4762252" y="157752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4993501" y="157752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1" name="矩形 230"/>
              <p:cNvSpPr/>
              <p:nvPr/>
            </p:nvSpPr>
            <p:spPr>
              <a:xfrm>
                <a:off x="5224750" y="157752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2" name="矩形 231"/>
              <p:cNvSpPr/>
              <p:nvPr/>
            </p:nvSpPr>
            <p:spPr>
              <a:xfrm>
                <a:off x="5456000" y="157752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3" name="矩形 232"/>
              <p:cNvSpPr/>
              <p:nvPr/>
            </p:nvSpPr>
            <p:spPr>
              <a:xfrm>
                <a:off x="4531003" y="1798856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D8E8E"/>
                  </a:solidFill>
                </a:endParaRPr>
              </a:p>
            </p:txBody>
          </p:sp>
          <p:sp>
            <p:nvSpPr>
              <p:cNvPr id="234" name="矩形 233"/>
              <p:cNvSpPr/>
              <p:nvPr/>
            </p:nvSpPr>
            <p:spPr>
              <a:xfrm>
                <a:off x="4762251" y="1798856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>
                <a:off x="4993502" y="1798856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D8E8E"/>
                  </a:solidFill>
                </a:endParaRPr>
              </a:p>
            </p:txBody>
          </p:sp>
          <p:sp>
            <p:nvSpPr>
              <p:cNvPr id="236" name="矩形 235"/>
              <p:cNvSpPr/>
              <p:nvPr/>
            </p:nvSpPr>
            <p:spPr>
              <a:xfrm>
                <a:off x="5224750" y="1798855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>
                <a:off x="5455999" y="1798856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>
                <a:off x="4531003" y="2020188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>
                <a:off x="4762251" y="2020188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>
                <a:off x="4993502" y="2020188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>
                <a:off x="5224749" y="2020188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5455999" y="2020188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4531002" y="2245122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4762251" y="2245122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>
                <a:off x="4993500" y="2245122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>
                <a:off x="5224748" y="2245122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>
                <a:off x="5455998" y="224512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>
                <a:off x="4531002" y="247179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>
                <a:off x="4762250" y="247179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>
                <a:off x="4993501" y="247179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5224748" y="247179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>
                <a:off x="5455998" y="2471793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>
                <a:off x="4531001" y="2696727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4" name="矩形 253"/>
              <p:cNvSpPr/>
              <p:nvPr/>
            </p:nvSpPr>
            <p:spPr>
              <a:xfrm>
                <a:off x="4762250" y="2696727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5" name="矩形 254"/>
              <p:cNvSpPr/>
              <p:nvPr/>
            </p:nvSpPr>
            <p:spPr>
              <a:xfrm>
                <a:off x="4993499" y="2696727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6" name="矩形 255"/>
              <p:cNvSpPr/>
              <p:nvPr/>
            </p:nvSpPr>
            <p:spPr>
              <a:xfrm>
                <a:off x="5224747" y="2696727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7" name="矩形 256"/>
              <p:cNvSpPr/>
              <p:nvPr/>
            </p:nvSpPr>
            <p:spPr>
              <a:xfrm>
                <a:off x="5455997" y="2696728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5687246" y="1352588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5918497" y="1352588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5687247" y="1577522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1" name="矩形 260"/>
              <p:cNvSpPr/>
              <p:nvPr/>
            </p:nvSpPr>
            <p:spPr>
              <a:xfrm>
                <a:off x="5918497" y="1577522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2" name="矩形 261"/>
              <p:cNvSpPr/>
              <p:nvPr/>
            </p:nvSpPr>
            <p:spPr>
              <a:xfrm>
                <a:off x="5687247" y="1798854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3" name="矩形 262"/>
              <p:cNvSpPr/>
              <p:nvPr/>
            </p:nvSpPr>
            <p:spPr>
              <a:xfrm>
                <a:off x="5918496" y="1798855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4" name="矩形 263"/>
              <p:cNvSpPr/>
              <p:nvPr/>
            </p:nvSpPr>
            <p:spPr>
              <a:xfrm>
                <a:off x="5687246" y="2020187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5" name="矩形 264"/>
              <p:cNvSpPr/>
              <p:nvPr/>
            </p:nvSpPr>
            <p:spPr>
              <a:xfrm>
                <a:off x="5918496" y="2020187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6" name="矩形 265"/>
              <p:cNvSpPr/>
              <p:nvPr/>
            </p:nvSpPr>
            <p:spPr>
              <a:xfrm>
                <a:off x="5687245" y="2245121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5918495" y="2245122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8" name="矩形 267"/>
              <p:cNvSpPr/>
              <p:nvPr/>
            </p:nvSpPr>
            <p:spPr>
              <a:xfrm>
                <a:off x="5687245" y="2471792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9" name="矩形 268"/>
              <p:cNvSpPr/>
              <p:nvPr/>
            </p:nvSpPr>
            <p:spPr>
              <a:xfrm>
                <a:off x="5918495" y="2471792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0" name="矩形 269"/>
              <p:cNvSpPr/>
              <p:nvPr/>
            </p:nvSpPr>
            <p:spPr>
              <a:xfrm>
                <a:off x="5687244" y="2696726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1" name="矩形 270"/>
              <p:cNvSpPr/>
              <p:nvPr/>
            </p:nvSpPr>
            <p:spPr>
              <a:xfrm>
                <a:off x="5918494" y="2696727"/>
                <a:ext cx="231249" cy="231249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2" name="群組 171"/>
            <p:cNvGrpSpPr/>
            <p:nvPr/>
          </p:nvGrpSpPr>
          <p:grpSpPr>
            <a:xfrm rot="480000">
              <a:off x="3889561" y="1795400"/>
              <a:ext cx="1618745" cy="1575389"/>
              <a:chOff x="4531001" y="1352588"/>
              <a:chExt cx="1618745" cy="1575389"/>
            </a:xfrm>
            <a:scene3d>
              <a:camera prst="isometricTopUp"/>
              <a:lightRig rig="threePt" dir="t"/>
            </a:scene3d>
          </p:grpSpPr>
          <p:sp>
            <p:nvSpPr>
              <p:cNvPr id="174" name="矩形 173"/>
              <p:cNvSpPr/>
              <p:nvPr/>
            </p:nvSpPr>
            <p:spPr>
              <a:xfrm>
                <a:off x="4531003" y="1352589"/>
                <a:ext cx="231249" cy="231249"/>
              </a:xfrm>
              <a:prstGeom prst="rect">
                <a:avLst/>
              </a:prstGeom>
              <a:solidFill>
                <a:srgbClr val="6FFFF2">
                  <a:alpha val="8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4762251" y="1352589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4993502" y="1352589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D8E8E"/>
                  </a:solidFill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5224749" y="1352589"/>
                <a:ext cx="231249" cy="231249"/>
              </a:xfrm>
              <a:prstGeom prst="rect">
                <a:avLst/>
              </a:prstGeom>
              <a:solidFill>
                <a:srgbClr val="6FFFF2">
                  <a:alpha val="8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5456000" y="1352589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4531002" y="157752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4762252" y="157752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4993501" y="157752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5224750" y="157752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>
                <a:off x="5456000" y="157752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>
                <a:off x="4531003" y="1798856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D8E8E"/>
                  </a:solidFill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4762251" y="1798856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4993502" y="1798856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DD8E8E"/>
                  </a:solidFill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5224750" y="1798855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5455999" y="1798856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4531003" y="2020188"/>
                <a:ext cx="231249" cy="231249"/>
              </a:xfrm>
              <a:prstGeom prst="rect">
                <a:avLst/>
              </a:prstGeom>
              <a:solidFill>
                <a:srgbClr val="6FFFF2">
                  <a:alpha val="8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4762251" y="2020188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4993502" y="2020188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5224749" y="2020188"/>
                <a:ext cx="231249" cy="231249"/>
              </a:xfrm>
              <a:prstGeom prst="rect">
                <a:avLst/>
              </a:prstGeom>
              <a:solidFill>
                <a:srgbClr val="6FFFF2">
                  <a:alpha val="8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5455999" y="2020188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4531002" y="2245122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4762251" y="2245122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4993500" y="2245122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5224748" y="2245122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5455998" y="224512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4531002" y="247179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0" name="矩形 199"/>
              <p:cNvSpPr/>
              <p:nvPr/>
            </p:nvSpPr>
            <p:spPr>
              <a:xfrm>
                <a:off x="4762250" y="247179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4993501" y="247179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5224748" y="247179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5455998" y="2471793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4" name="矩形 203"/>
              <p:cNvSpPr/>
              <p:nvPr/>
            </p:nvSpPr>
            <p:spPr>
              <a:xfrm>
                <a:off x="4531001" y="2696727"/>
                <a:ext cx="231249" cy="231249"/>
              </a:xfrm>
              <a:prstGeom prst="rect">
                <a:avLst/>
              </a:prstGeom>
              <a:solidFill>
                <a:srgbClr val="6FFFF2">
                  <a:alpha val="8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4762250" y="2696727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6" name="矩形 205"/>
              <p:cNvSpPr/>
              <p:nvPr/>
            </p:nvSpPr>
            <p:spPr>
              <a:xfrm>
                <a:off x="4993499" y="2696727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5224747" y="2696727"/>
                <a:ext cx="231249" cy="231249"/>
              </a:xfrm>
              <a:prstGeom prst="rect">
                <a:avLst/>
              </a:prstGeom>
              <a:solidFill>
                <a:srgbClr val="6FFFF2">
                  <a:alpha val="8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8" name="矩形 207"/>
              <p:cNvSpPr/>
              <p:nvPr/>
            </p:nvSpPr>
            <p:spPr>
              <a:xfrm>
                <a:off x="5455997" y="2696728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9" name="矩形 208"/>
              <p:cNvSpPr/>
              <p:nvPr/>
            </p:nvSpPr>
            <p:spPr>
              <a:xfrm>
                <a:off x="5687246" y="1352588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0" name="矩形 209"/>
              <p:cNvSpPr/>
              <p:nvPr/>
            </p:nvSpPr>
            <p:spPr>
              <a:xfrm>
                <a:off x="5918497" y="1352588"/>
                <a:ext cx="231249" cy="231249"/>
              </a:xfrm>
              <a:prstGeom prst="rect">
                <a:avLst/>
              </a:prstGeom>
              <a:solidFill>
                <a:srgbClr val="6FFFF2">
                  <a:alpha val="8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5687247" y="1577522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2" name="矩形 211"/>
              <p:cNvSpPr/>
              <p:nvPr/>
            </p:nvSpPr>
            <p:spPr>
              <a:xfrm>
                <a:off x="5918497" y="1577522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3" name="矩形 212"/>
              <p:cNvSpPr/>
              <p:nvPr/>
            </p:nvSpPr>
            <p:spPr>
              <a:xfrm>
                <a:off x="5687247" y="1798854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5918496" y="1798855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5" name="矩形 214"/>
              <p:cNvSpPr/>
              <p:nvPr/>
            </p:nvSpPr>
            <p:spPr>
              <a:xfrm>
                <a:off x="5687246" y="2020187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6" name="矩形 215"/>
              <p:cNvSpPr/>
              <p:nvPr/>
            </p:nvSpPr>
            <p:spPr>
              <a:xfrm>
                <a:off x="5918496" y="2020187"/>
                <a:ext cx="231249" cy="231249"/>
              </a:xfrm>
              <a:prstGeom prst="rect">
                <a:avLst/>
              </a:prstGeom>
              <a:solidFill>
                <a:srgbClr val="6FFFF2">
                  <a:alpha val="8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5687245" y="2245121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>
                <a:off x="5918495" y="2245122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9" name="矩形 218"/>
              <p:cNvSpPr/>
              <p:nvPr/>
            </p:nvSpPr>
            <p:spPr>
              <a:xfrm>
                <a:off x="5687245" y="2471792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0" name="矩形 219"/>
              <p:cNvSpPr/>
              <p:nvPr/>
            </p:nvSpPr>
            <p:spPr>
              <a:xfrm>
                <a:off x="5918495" y="2471792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1" name="矩形 220"/>
              <p:cNvSpPr/>
              <p:nvPr/>
            </p:nvSpPr>
            <p:spPr>
              <a:xfrm>
                <a:off x="5687244" y="2696726"/>
                <a:ext cx="231249" cy="23124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2" name="矩形 221"/>
              <p:cNvSpPr/>
              <p:nvPr/>
            </p:nvSpPr>
            <p:spPr>
              <a:xfrm>
                <a:off x="5918494" y="2696727"/>
                <a:ext cx="231249" cy="231249"/>
              </a:xfrm>
              <a:prstGeom prst="rect">
                <a:avLst/>
              </a:prstGeom>
              <a:solidFill>
                <a:srgbClr val="6FFFF2">
                  <a:alpha val="8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3" name="矩形 172"/>
            <p:cNvSpPr/>
            <p:nvPr/>
          </p:nvSpPr>
          <p:spPr>
            <a:xfrm rot="461699">
              <a:off x="4578655" y="1400400"/>
              <a:ext cx="231249" cy="23124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DD8E8E"/>
                </a:solidFill>
              </a:endParaRPr>
            </a:p>
          </p:txBody>
        </p:sp>
      </p:grpSp>
      <p:sp>
        <p:nvSpPr>
          <p:cNvPr id="355" name="Google Shape;445;p43"/>
          <p:cNvSpPr txBox="1"/>
          <p:nvPr/>
        </p:nvSpPr>
        <p:spPr>
          <a:xfrm>
            <a:off x="-56212" y="4638013"/>
            <a:ext cx="1872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 : dilated rate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6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/>
          <p:nvPr/>
        </p:nvSpPr>
        <p:spPr>
          <a:xfrm>
            <a:off x="-56212" y="4638013"/>
            <a:ext cx="1872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 : dilated rate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230149" y="753009"/>
            <a:ext cx="6671500" cy="3744475"/>
            <a:chOff x="1140525" y="1174350"/>
            <a:chExt cx="6671500" cy="3744475"/>
          </a:xfrm>
        </p:grpSpPr>
        <p:grpSp>
          <p:nvGrpSpPr>
            <p:cNvPr id="8" name="群組 7"/>
            <p:cNvGrpSpPr/>
            <p:nvPr/>
          </p:nvGrpSpPr>
          <p:grpSpPr>
            <a:xfrm>
              <a:off x="1140526" y="1174350"/>
              <a:ext cx="6465527" cy="1644813"/>
              <a:chOff x="1140526" y="1174350"/>
              <a:chExt cx="6465527" cy="1644813"/>
            </a:xfrm>
          </p:grpSpPr>
          <p:sp>
            <p:nvSpPr>
              <p:cNvPr id="442" name="Google Shape;442;p43"/>
              <p:cNvSpPr/>
              <p:nvPr/>
            </p:nvSpPr>
            <p:spPr>
              <a:xfrm>
                <a:off x="4125403" y="1594363"/>
                <a:ext cx="674700" cy="393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25400" cap="flat" cmpd="sng">
                <a:solidFill>
                  <a:srgbClr val="BABA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" name="群組 1"/>
              <p:cNvGrpSpPr/>
              <p:nvPr/>
            </p:nvGrpSpPr>
            <p:grpSpPr>
              <a:xfrm>
                <a:off x="1140526" y="1198954"/>
                <a:ext cx="2759696" cy="1620209"/>
                <a:chOff x="1140526" y="1198954"/>
                <a:chExt cx="2759696" cy="1620209"/>
              </a:xfrm>
            </p:grpSpPr>
            <p:pic>
              <p:nvPicPr>
                <p:cNvPr id="441" name="Google Shape;441;p4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140526" y="1198954"/>
                  <a:ext cx="2759696" cy="10578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6" name="Google Shape;446;p43"/>
                <p:cNvSpPr txBox="1"/>
                <p:nvPr/>
              </p:nvSpPr>
              <p:spPr>
                <a:xfrm>
                  <a:off x="1631950" y="2291150"/>
                  <a:ext cx="674700" cy="5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2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r=2</a:t>
                  </a:r>
                  <a:endParaRPr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43"/>
                <p:cNvSpPr txBox="1"/>
                <p:nvPr/>
              </p:nvSpPr>
              <p:spPr>
                <a:xfrm>
                  <a:off x="2768600" y="2291163"/>
                  <a:ext cx="674700" cy="5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2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r=2</a:t>
                  </a:r>
                  <a:endParaRPr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" name="群組 3"/>
              <p:cNvGrpSpPr/>
              <p:nvPr/>
            </p:nvGrpSpPr>
            <p:grpSpPr>
              <a:xfrm>
                <a:off x="5163297" y="1174350"/>
                <a:ext cx="2442756" cy="1637188"/>
                <a:chOff x="5163297" y="1174350"/>
                <a:chExt cx="2442756" cy="1637188"/>
              </a:xfrm>
            </p:grpSpPr>
            <p:pic>
              <p:nvPicPr>
                <p:cNvPr id="440" name="Google Shape;440;p4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163297" y="1174350"/>
                  <a:ext cx="2442756" cy="10499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0" name="Google Shape;450;p43"/>
                <p:cNvSpPr txBox="1"/>
                <p:nvPr/>
              </p:nvSpPr>
              <p:spPr>
                <a:xfrm>
                  <a:off x="5479000" y="2283525"/>
                  <a:ext cx="674700" cy="5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2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r=1</a:t>
                  </a:r>
                  <a:endParaRPr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43"/>
                <p:cNvSpPr txBox="1"/>
                <p:nvPr/>
              </p:nvSpPr>
              <p:spPr>
                <a:xfrm>
                  <a:off x="6463250" y="2283538"/>
                  <a:ext cx="674700" cy="5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2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r=3</a:t>
                  </a:r>
                  <a:endParaRPr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" name="群組 6"/>
            <p:cNvGrpSpPr/>
            <p:nvPr/>
          </p:nvGrpSpPr>
          <p:grpSpPr>
            <a:xfrm>
              <a:off x="1140525" y="3310752"/>
              <a:ext cx="6671500" cy="1608073"/>
              <a:chOff x="1140525" y="3310752"/>
              <a:chExt cx="6671500" cy="1608073"/>
            </a:xfrm>
          </p:grpSpPr>
          <p:sp>
            <p:nvSpPr>
              <p:cNvPr id="444" name="Google Shape;444;p43"/>
              <p:cNvSpPr/>
              <p:nvPr/>
            </p:nvSpPr>
            <p:spPr>
              <a:xfrm>
                <a:off x="4125413" y="3702958"/>
                <a:ext cx="674700" cy="393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25400" cap="flat" cmpd="sng">
                <a:solidFill>
                  <a:srgbClr val="BABA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" name="群組 4"/>
              <p:cNvGrpSpPr/>
              <p:nvPr/>
            </p:nvGrpSpPr>
            <p:grpSpPr>
              <a:xfrm>
                <a:off x="1140525" y="3310752"/>
                <a:ext cx="2759695" cy="1608073"/>
                <a:chOff x="1140525" y="3310752"/>
                <a:chExt cx="2759695" cy="1608073"/>
              </a:xfrm>
            </p:grpSpPr>
            <p:pic>
              <p:nvPicPr>
                <p:cNvPr id="443" name="Google Shape;443;p4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140525" y="3310752"/>
                  <a:ext cx="2759695" cy="1080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8" name="Google Shape;448;p43"/>
                <p:cNvSpPr txBox="1"/>
                <p:nvPr/>
              </p:nvSpPr>
              <p:spPr>
                <a:xfrm>
                  <a:off x="1631950" y="4390825"/>
                  <a:ext cx="674700" cy="5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2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r=4</a:t>
                  </a:r>
                  <a:endParaRPr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p43"/>
                <p:cNvSpPr txBox="1"/>
                <p:nvPr/>
              </p:nvSpPr>
              <p:spPr>
                <a:xfrm>
                  <a:off x="2768600" y="4390825"/>
                  <a:ext cx="674700" cy="5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2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r=4</a:t>
                  </a:r>
                  <a:endParaRPr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" name="群組 5"/>
              <p:cNvGrpSpPr/>
              <p:nvPr/>
            </p:nvGrpSpPr>
            <p:grpSpPr>
              <a:xfrm>
                <a:off x="4963665" y="3408411"/>
                <a:ext cx="2848360" cy="1483114"/>
                <a:chOff x="4963665" y="3408411"/>
                <a:chExt cx="2848360" cy="1483114"/>
              </a:xfrm>
            </p:grpSpPr>
            <p:pic>
              <p:nvPicPr>
                <p:cNvPr id="439" name="Google Shape;439;p4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4963665" y="3408411"/>
                  <a:ext cx="2848360" cy="9824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2" name="Google Shape;452;p43"/>
                <p:cNvSpPr txBox="1"/>
                <p:nvPr/>
              </p:nvSpPr>
              <p:spPr>
                <a:xfrm>
                  <a:off x="5163300" y="4363525"/>
                  <a:ext cx="674700" cy="5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2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r=1</a:t>
                  </a:r>
                  <a:endParaRPr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43"/>
                <p:cNvSpPr txBox="1"/>
                <p:nvPr/>
              </p:nvSpPr>
              <p:spPr>
                <a:xfrm>
                  <a:off x="5870725" y="4363525"/>
                  <a:ext cx="674700" cy="5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2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r=3</a:t>
                  </a:r>
                  <a:endParaRPr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43"/>
                <p:cNvSpPr txBox="1"/>
                <p:nvPr/>
              </p:nvSpPr>
              <p:spPr>
                <a:xfrm>
                  <a:off x="6735175" y="4363525"/>
                  <a:ext cx="674700" cy="5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2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r=5</a:t>
                  </a:r>
                  <a:endParaRPr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55" name="Google Shape;455;p43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0950" y="2265841"/>
            <a:ext cx="69420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Proposed Network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0" y="942675"/>
            <a:ext cx="9062096" cy="99369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96400" y="75675"/>
            <a:ext cx="69420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HighRes3DNet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4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32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17275" y="3233431"/>
            <a:ext cx="8909452" cy="1738032"/>
            <a:chOff x="117275" y="3374878"/>
            <a:chExt cx="8909452" cy="1738032"/>
          </a:xfrm>
        </p:grpSpPr>
        <p:pic>
          <p:nvPicPr>
            <p:cNvPr id="461" name="Google Shape;46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75" y="3374878"/>
              <a:ext cx="8909452" cy="1307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文字方塊 2"/>
            <p:cNvSpPr txBox="1"/>
            <p:nvPr/>
          </p:nvSpPr>
          <p:spPr>
            <a:xfrm>
              <a:off x="3879458" y="4712800"/>
              <a:ext cx="856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FCC001"/>
                  </a:solidFill>
                </a:rPr>
                <a:t>(HDC)</a:t>
              </a:r>
              <a:endParaRPr lang="zh-TW" altLang="en-US" sz="2000" dirty="0">
                <a:solidFill>
                  <a:srgbClr val="FCC00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869241" y="4712800"/>
              <a:ext cx="856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FCC001"/>
                  </a:solidFill>
                </a:rPr>
                <a:t>(HDC)</a:t>
              </a:r>
              <a:endParaRPr lang="zh-TW" altLang="en-US" sz="2000" dirty="0">
                <a:solidFill>
                  <a:srgbClr val="FCC001"/>
                </a:solidFill>
              </a:endParaRPr>
            </a:p>
          </p:txBody>
        </p:sp>
        <p:sp>
          <p:nvSpPr>
            <p:cNvPr id="8" name="Google Shape;431;p42"/>
            <p:cNvSpPr/>
            <p:nvPr/>
          </p:nvSpPr>
          <p:spPr>
            <a:xfrm>
              <a:off x="5700996" y="3795147"/>
              <a:ext cx="1192863" cy="948243"/>
            </a:xfrm>
            <a:prstGeom prst="ellipse">
              <a:avLst/>
            </a:prstGeom>
            <a:noFill/>
            <a:ln w="28575" cap="flat" cmpd="sng">
              <a:solidFill>
                <a:srgbClr val="FCC0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431;p42"/>
            <p:cNvSpPr/>
            <p:nvPr/>
          </p:nvSpPr>
          <p:spPr>
            <a:xfrm>
              <a:off x="3837100" y="3829466"/>
              <a:ext cx="941088" cy="913924"/>
            </a:xfrm>
            <a:prstGeom prst="ellipse">
              <a:avLst/>
            </a:prstGeom>
            <a:noFill/>
            <a:ln w="28575" cap="flat" cmpd="sng">
              <a:solidFill>
                <a:srgbClr val="FCC0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>
            <a:spLocks noGrp="1"/>
          </p:cNvSpPr>
          <p:nvPr>
            <p:ph type="title"/>
          </p:nvPr>
        </p:nvSpPr>
        <p:spPr>
          <a:xfrm>
            <a:off x="63600" y="1796800"/>
            <a:ext cx="9016800" cy="12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8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8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33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6"/>
          <p:cNvSpPr txBox="1">
            <a:spLocks noGrp="1"/>
          </p:cNvSpPr>
          <p:nvPr>
            <p:ph type="title"/>
          </p:nvPr>
        </p:nvSpPr>
        <p:spPr>
          <a:xfrm>
            <a:off x="50" y="0"/>
            <a:ext cx="36165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6" name="Google Shape;476;p46"/>
          <p:cNvGraphicFramePr/>
          <p:nvPr>
            <p:extLst>
              <p:ext uri="{D42A27DB-BD31-4B8C-83A1-F6EECF244321}">
                <p14:modId xmlns:p14="http://schemas.microsoft.com/office/powerpoint/2010/main" val="2037583265"/>
              </p:ext>
            </p:extLst>
          </p:nvPr>
        </p:nvGraphicFramePr>
        <p:xfrm>
          <a:off x="1485238" y="968400"/>
          <a:ext cx="6173525" cy="1998625"/>
        </p:xfrm>
        <a:graphic>
          <a:graphicData uri="http://schemas.openxmlformats.org/drawingml/2006/table">
            <a:tbl>
              <a:tblPr>
                <a:noFill/>
                <a:tableStyleId>{065BE608-1B30-4373-AA06-23CC41966AB6}</a:tableStyleId>
              </a:tblPr>
              <a:tblGrid>
                <a:gridCol w="30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Dice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Speed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(iter/min)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3D U-Net </a:t>
                      </a:r>
                      <a:r>
                        <a:rPr lang="en" sz="2400" u="none" strike="noStrike" cap="none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[4]</a:t>
                      </a:r>
                      <a:endParaRPr sz="240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0.277 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40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7" name="Google Shape;477;p46"/>
          <p:cNvSpPr txBox="1"/>
          <p:nvPr/>
        </p:nvSpPr>
        <p:spPr>
          <a:xfrm>
            <a:off x="0" y="4702500"/>
            <a:ext cx="85512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 et al., “On the Compactness, Efficiency, and Representation of 3D Convolutional Networks: Brain Parcellation as a Pretext Task”, in IPMI, 2017.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lang="en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Çiçek et al.“3D U-Net: Learning Dense Volumetric Segmentation from Sparse Annotation”, in MICCAI, 2016.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34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aphicFrame>
        <p:nvGraphicFramePr>
          <p:cNvPr id="479" name="Google Shape;479;p46"/>
          <p:cNvGraphicFramePr/>
          <p:nvPr>
            <p:extLst>
              <p:ext uri="{D42A27DB-BD31-4B8C-83A1-F6EECF244321}">
                <p14:modId xmlns:p14="http://schemas.microsoft.com/office/powerpoint/2010/main" val="1582034743"/>
              </p:ext>
            </p:extLst>
          </p:nvPr>
        </p:nvGraphicFramePr>
        <p:xfrm>
          <a:off x="1485238" y="2967025"/>
          <a:ext cx="6173525" cy="741275"/>
        </p:xfrm>
        <a:graphic>
          <a:graphicData uri="http://schemas.openxmlformats.org/drawingml/2006/table">
            <a:tbl>
              <a:tblPr>
                <a:noFill/>
                <a:tableStyleId>{065BE608-1B30-4373-AA06-23CC41966AB6}</a:tableStyleId>
              </a:tblPr>
              <a:tblGrid>
                <a:gridCol w="30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HighRes3DNet </a:t>
                      </a:r>
                      <a:r>
                        <a:rPr lang="en" sz="2400" u="none" strike="noStrike" cap="none" dirty="0" smtClean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[3]</a:t>
                      </a:r>
                      <a:endParaRPr sz="240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0.467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240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0" name="Google Shape;480;p46"/>
          <p:cNvGraphicFramePr/>
          <p:nvPr/>
        </p:nvGraphicFramePr>
        <p:xfrm>
          <a:off x="1485238" y="3708300"/>
          <a:ext cx="6173525" cy="741275"/>
        </p:xfrm>
        <a:graphic>
          <a:graphicData uri="http://schemas.openxmlformats.org/drawingml/2006/table">
            <a:tbl>
              <a:tblPr>
                <a:noFill/>
                <a:tableStyleId>{065BE608-1B30-4373-AA06-23CC41966AB6}</a:tableStyleId>
              </a:tblPr>
              <a:tblGrid>
                <a:gridCol w="30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Ours</a:t>
                      </a:r>
                      <a:endParaRPr sz="24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b="1" u="none" strike="noStrike" cap="none">
                          <a:solidFill>
                            <a:schemeClr val="accent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0.545</a:t>
                      </a:r>
                      <a:endParaRPr sz="2400" b="1" u="none" strike="noStrike" cap="none">
                        <a:solidFill>
                          <a:schemeClr val="accent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b="1" u="none" strike="noStrike" cap="none">
                          <a:solidFill>
                            <a:schemeClr val="accent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2400" b="1" u="none" strike="noStrike" cap="none">
                        <a:solidFill>
                          <a:schemeClr val="accent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7"/>
          <p:cNvGrpSpPr/>
          <p:nvPr/>
        </p:nvGrpSpPr>
        <p:grpSpPr>
          <a:xfrm>
            <a:off x="4504775" y="1288400"/>
            <a:ext cx="4538649" cy="3298490"/>
            <a:chOff x="4504775" y="1288400"/>
            <a:chExt cx="4538649" cy="3298490"/>
          </a:xfrm>
        </p:grpSpPr>
        <p:sp>
          <p:nvSpPr>
            <p:cNvPr id="486" name="Google Shape;486;p47"/>
            <p:cNvSpPr txBox="1"/>
            <p:nvPr/>
          </p:nvSpPr>
          <p:spPr>
            <a:xfrm>
              <a:off x="5501048" y="4065790"/>
              <a:ext cx="12597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w/o GN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7"/>
            <p:cNvSpPr txBox="1"/>
            <p:nvPr/>
          </p:nvSpPr>
          <p:spPr>
            <a:xfrm>
              <a:off x="7415621" y="4047013"/>
              <a:ext cx="12597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w/ GN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8" name="Google Shape;488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72375" y="1573071"/>
              <a:ext cx="4071049" cy="2432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47"/>
            <p:cNvSpPr txBox="1"/>
            <p:nvPr/>
          </p:nvSpPr>
          <p:spPr>
            <a:xfrm>
              <a:off x="5798001" y="2082736"/>
              <a:ext cx="6660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7"/>
            <p:cNvSpPr txBox="1"/>
            <p:nvPr/>
          </p:nvSpPr>
          <p:spPr>
            <a:xfrm>
              <a:off x="7670837" y="1288400"/>
              <a:ext cx="6660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endParaRPr sz="1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7"/>
            <p:cNvSpPr txBox="1"/>
            <p:nvPr/>
          </p:nvSpPr>
          <p:spPr>
            <a:xfrm rot="-5400000">
              <a:off x="3505775" y="2484014"/>
              <a:ext cx="25149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Speed (iter/min)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47"/>
          <p:cNvGrpSpPr/>
          <p:nvPr/>
        </p:nvGrpSpPr>
        <p:grpSpPr>
          <a:xfrm>
            <a:off x="-75" y="1364588"/>
            <a:ext cx="4517400" cy="3200840"/>
            <a:chOff x="-75" y="1364588"/>
            <a:chExt cx="4517400" cy="3200840"/>
          </a:xfrm>
        </p:grpSpPr>
        <p:sp>
          <p:nvSpPr>
            <p:cNvPr id="493" name="Google Shape;493;p47"/>
            <p:cNvSpPr txBox="1"/>
            <p:nvPr/>
          </p:nvSpPr>
          <p:spPr>
            <a:xfrm>
              <a:off x="1084047" y="4049428"/>
              <a:ext cx="12276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w/o GN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7"/>
            <p:cNvSpPr txBox="1"/>
            <p:nvPr/>
          </p:nvSpPr>
          <p:spPr>
            <a:xfrm>
              <a:off x="2855552" y="4049428"/>
              <a:ext cx="12276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w/ GN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7"/>
            <p:cNvSpPr txBox="1"/>
            <p:nvPr/>
          </p:nvSpPr>
          <p:spPr>
            <a:xfrm rot="-5400000">
              <a:off x="-314775" y="2508227"/>
              <a:ext cx="11463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Dice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6" name="Google Shape;496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0625" y="1364588"/>
              <a:ext cx="4076700" cy="278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47"/>
            <p:cNvSpPr txBox="1"/>
            <p:nvPr/>
          </p:nvSpPr>
          <p:spPr>
            <a:xfrm>
              <a:off x="2962501" y="2146125"/>
              <a:ext cx="1013700" cy="4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0.468</a:t>
              </a:r>
              <a:endParaRPr sz="1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7"/>
            <p:cNvSpPr txBox="1"/>
            <p:nvPr/>
          </p:nvSpPr>
          <p:spPr>
            <a:xfrm>
              <a:off x="1137452" y="2146125"/>
              <a:ext cx="1120800" cy="4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0.467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35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-76" y="0"/>
            <a:ext cx="91440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Normalization</a:t>
            </a: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 for Acceleration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1" name="Google Shape;501;p47"/>
          <p:cNvGrpSpPr/>
          <p:nvPr/>
        </p:nvGrpSpPr>
        <p:grpSpPr>
          <a:xfrm>
            <a:off x="420578" y="1109350"/>
            <a:ext cx="8302822" cy="3396875"/>
            <a:chOff x="210441" y="1014750"/>
            <a:chExt cx="8302822" cy="3396875"/>
          </a:xfrm>
        </p:grpSpPr>
        <p:pic>
          <p:nvPicPr>
            <p:cNvPr id="502" name="Google Shape;502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8462" y="1664138"/>
              <a:ext cx="2382351" cy="25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4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28562" y="1567088"/>
              <a:ext cx="2544425" cy="257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47"/>
            <p:cNvSpPr txBox="1"/>
            <p:nvPr/>
          </p:nvSpPr>
          <p:spPr>
            <a:xfrm>
              <a:off x="555788" y="1014750"/>
              <a:ext cx="37677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Batch Normalization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7"/>
            <p:cNvSpPr txBox="1"/>
            <p:nvPr/>
          </p:nvSpPr>
          <p:spPr>
            <a:xfrm>
              <a:off x="4745563" y="1014750"/>
              <a:ext cx="37677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Group Normalization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7"/>
            <p:cNvSpPr txBox="1"/>
            <p:nvPr/>
          </p:nvSpPr>
          <p:spPr>
            <a:xfrm>
              <a:off x="210441" y="2591300"/>
              <a:ext cx="11031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H, W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7"/>
            <p:cNvSpPr txBox="1"/>
            <p:nvPr/>
          </p:nvSpPr>
          <p:spPr>
            <a:xfrm>
              <a:off x="998841" y="3905150"/>
              <a:ext cx="11031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7"/>
            <p:cNvSpPr txBox="1"/>
            <p:nvPr/>
          </p:nvSpPr>
          <p:spPr>
            <a:xfrm>
              <a:off x="2699841" y="3946925"/>
              <a:ext cx="11031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7"/>
            <p:cNvSpPr txBox="1"/>
            <p:nvPr/>
          </p:nvSpPr>
          <p:spPr>
            <a:xfrm>
              <a:off x="4399891" y="2549525"/>
              <a:ext cx="11031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H, W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7"/>
            <p:cNvSpPr txBox="1"/>
            <p:nvPr/>
          </p:nvSpPr>
          <p:spPr>
            <a:xfrm>
              <a:off x="5188291" y="3863375"/>
              <a:ext cx="11031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7"/>
            <p:cNvSpPr txBox="1"/>
            <p:nvPr/>
          </p:nvSpPr>
          <p:spPr>
            <a:xfrm>
              <a:off x="6889291" y="3905150"/>
              <a:ext cx="11031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7"/>
          <p:cNvSpPr txBox="1"/>
          <p:nvPr/>
        </p:nvSpPr>
        <p:spPr>
          <a:xfrm>
            <a:off x="0" y="4830000"/>
            <a:ext cx="3184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Wu et al., “Group Normalization”, in ECCV, 2018.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88472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Focal Loss for Data Imbalance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900" y="1072500"/>
            <a:ext cx="5936976" cy="35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8"/>
          <p:cNvSpPr txBox="1"/>
          <p:nvPr/>
        </p:nvSpPr>
        <p:spPr>
          <a:xfrm>
            <a:off x="2994200" y="2769925"/>
            <a:ext cx="9738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0.533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8"/>
          <p:cNvSpPr txBox="1"/>
          <p:nvPr/>
        </p:nvSpPr>
        <p:spPr>
          <a:xfrm>
            <a:off x="5500200" y="778350"/>
            <a:ext cx="9738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0.545</a:t>
            </a:r>
            <a:endParaRPr sz="1400" b="1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8"/>
          <p:cNvSpPr txBox="1"/>
          <p:nvPr/>
        </p:nvSpPr>
        <p:spPr>
          <a:xfrm rot="-5400000">
            <a:off x="722300" y="2508902"/>
            <a:ext cx="11463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Dice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8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36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23" name="Google Shape;523;p48"/>
          <p:cNvSpPr txBox="1"/>
          <p:nvPr/>
        </p:nvSpPr>
        <p:spPr>
          <a:xfrm>
            <a:off x="2438401" y="4442123"/>
            <a:ext cx="194201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w/o Focal loss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5016094" y="4438952"/>
            <a:ext cx="194201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w/ Focal loss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0" y="2052149"/>
            <a:ext cx="91440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8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Qualitative Results</a:t>
            </a:r>
            <a:endParaRPr sz="8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37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38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vipcup_ntu_mira_demo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085" y="291645"/>
            <a:ext cx="7925699" cy="4458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/>
        </p:nvSpPr>
        <p:spPr>
          <a:xfrm>
            <a:off x="-36453" y="1278428"/>
            <a:ext cx="1227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 1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1"/>
          <p:cNvSpPr txBox="1"/>
          <p:nvPr/>
        </p:nvSpPr>
        <p:spPr>
          <a:xfrm>
            <a:off x="-36453" y="3137916"/>
            <a:ext cx="1227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 2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1"/>
          <p:cNvSpPr txBox="1"/>
          <p:nvPr/>
        </p:nvSpPr>
        <p:spPr>
          <a:xfrm>
            <a:off x="0" y="4690200"/>
            <a:ext cx="86229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 et al., “On the Compactness, Efficiency, and Representation of 3D Convolutional Networks: Brain Parcellation as a Pretext Task”, in IPMI, 2017.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lang="en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Çiçek et al.“3D U-Net: Learning Dense Volumetric Segmentation from Sparse Annotation”, in MICCAI, 2016.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51"/>
          <p:cNvGrpSpPr/>
          <p:nvPr/>
        </p:nvGrpSpPr>
        <p:grpSpPr>
          <a:xfrm>
            <a:off x="519895" y="872473"/>
            <a:ext cx="8823022" cy="3771015"/>
            <a:chOff x="596095" y="872473"/>
            <a:chExt cx="8823022" cy="3771015"/>
          </a:xfrm>
        </p:grpSpPr>
        <p:pic>
          <p:nvPicPr>
            <p:cNvPr id="546" name="Google Shape;546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41347" y="875395"/>
              <a:ext cx="1663043" cy="163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07046" y="873940"/>
              <a:ext cx="1663043" cy="1633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76085" y="877409"/>
              <a:ext cx="1663043" cy="162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07721" y="2477543"/>
              <a:ext cx="1661692" cy="1634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42857" y="2477543"/>
              <a:ext cx="1661692" cy="1634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177992" y="2477543"/>
              <a:ext cx="1661692" cy="1634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51"/>
            <p:cNvSpPr txBox="1"/>
            <p:nvPr/>
          </p:nvSpPr>
          <p:spPr>
            <a:xfrm>
              <a:off x="6858017" y="4127488"/>
              <a:ext cx="25611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Ours</a:t>
              </a: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51"/>
            <p:cNvSpPr txBox="1"/>
            <p:nvPr/>
          </p:nvSpPr>
          <p:spPr>
            <a:xfrm>
              <a:off x="5479968" y="4127488"/>
              <a:ext cx="21858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HighRes3DNet </a:t>
              </a:r>
              <a:r>
                <a:rPr lang="en" sz="1600" b="0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[3]</a:t>
              </a:r>
              <a:endParaRPr sz="1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51"/>
            <p:cNvSpPr txBox="1"/>
            <p:nvPr/>
          </p:nvSpPr>
          <p:spPr>
            <a:xfrm>
              <a:off x="4151856" y="4127488"/>
              <a:ext cx="17115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3D U-Net </a:t>
              </a:r>
              <a:r>
                <a:rPr lang="en" sz="1600" b="0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[4]</a:t>
              </a:r>
              <a:endParaRPr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5" name="Google Shape;555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41100" y="2476507"/>
              <a:ext cx="1665274" cy="1636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41100" y="872475"/>
              <a:ext cx="1665274" cy="1636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08593" y="872473"/>
              <a:ext cx="1665274" cy="1636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09546" y="2476507"/>
              <a:ext cx="1665274" cy="16364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51"/>
            <p:cNvSpPr txBox="1"/>
            <p:nvPr/>
          </p:nvSpPr>
          <p:spPr>
            <a:xfrm>
              <a:off x="2585480" y="4127488"/>
              <a:ext cx="17115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GT</a:t>
              </a: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1"/>
            <p:cNvSpPr txBox="1"/>
            <p:nvPr/>
          </p:nvSpPr>
          <p:spPr>
            <a:xfrm>
              <a:off x="596095" y="4127488"/>
              <a:ext cx="25611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1" name="Google Shape;561;p51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40</a:t>
            </a:r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62" name="Google Shape;562;p51"/>
          <p:cNvSpPr/>
          <p:nvPr/>
        </p:nvSpPr>
        <p:spPr>
          <a:xfrm>
            <a:off x="7327500" y="645700"/>
            <a:ext cx="1535100" cy="39090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l="21080" r="12795"/>
          <a:stretch/>
        </p:blipFill>
        <p:spPr>
          <a:xfrm>
            <a:off x="499500" y="923399"/>
            <a:ext cx="3732325" cy="37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l="20099" r="13697"/>
          <a:stretch/>
        </p:blipFill>
        <p:spPr>
          <a:xfrm>
            <a:off x="4912175" y="923399"/>
            <a:ext cx="3732325" cy="37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0" y="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 Variations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"/>
          <p:cNvSpPr txBox="1">
            <a:spLocks noGrp="1"/>
          </p:cNvSpPr>
          <p:nvPr>
            <p:ph type="title"/>
          </p:nvPr>
        </p:nvSpPr>
        <p:spPr>
          <a:xfrm>
            <a:off x="1425900" y="2052149"/>
            <a:ext cx="62922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8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8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40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"/>
          <p:cNvSpPr txBox="1">
            <a:spLocks noGrp="1"/>
          </p:cNvSpPr>
          <p:nvPr>
            <p:ph type="title"/>
          </p:nvPr>
        </p:nvSpPr>
        <p:spPr>
          <a:xfrm>
            <a:off x="1443101" y="769137"/>
            <a:ext cx="2136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3"/>
          <p:cNvSpPr txBox="1">
            <a:spLocks noGrp="1"/>
          </p:cNvSpPr>
          <p:nvPr>
            <p:ph type="title"/>
          </p:nvPr>
        </p:nvSpPr>
        <p:spPr>
          <a:xfrm>
            <a:off x="5603441" y="786285"/>
            <a:ext cx="2014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113" y="2140725"/>
            <a:ext cx="2850876" cy="1710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3"/>
          <p:cNvSpPr txBox="1"/>
          <p:nvPr/>
        </p:nvSpPr>
        <p:spPr>
          <a:xfrm>
            <a:off x="1106883" y="3810687"/>
            <a:ext cx="1633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HighRes3DNet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3"/>
          <p:cNvSpPr txBox="1"/>
          <p:nvPr/>
        </p:nvSpPr>
        <p:spPr>
          <a:xfrm>
            <a:off x="2529346" y="3817855"/>
            <a:ext cx="1348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Ours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3"/>
          <p:cNvSpPr txBox="1"/>
          <p:nvPr/>
        </p:nvSpPr>
        <p:spPr>
          <a:xfrm>
            <a:off x="1410100" y="2660588"/>
            <a:ext cx="11247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0.467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3"/>
          <p:cNvSpPr txBox="1"/>
          <p:nvPr/>
        </p:nvSpPr>
        <p:spPr>
          <a:xfrm>
            <a:off x="2716150" y="1841150"/>
            <a:ext cx="10026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0.545</a:t>
            </a:r>
            <a:endParaRPr sz="2400" b="1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0" name="Google Shape;580;p53"/>
          <p:cNvGrpSpPr/>
          <p:nvPr/>
        </p:nvGrpSpPr>
        <p:grpSpPr>
          <a:xfrm>
            <a:off x="5193526" y="1945650"/>
            <a:ext cx="2864350" cy="2411552"/>
            <a:chOff x="5193526" y="1945650"/>
            <a:chExt cx="2864350" cy="2411552"/>
          </a:xfrm>
        </p:grpSpPr>
        <p:pic>
          <p:nvPicPr>
            <p:cNvPr id="581" name="Google Shape;581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07000" y="2170563"/>
              <a:ext cx="2850876" cy="1699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53"/>
            <p:cNvSpPr txBox="1"/>
            <p:nvPr/>
          </p:nvSpPr>
          <p:spPr>
            <a:xfrm>
              <a:off x="5193526" y="3793773"/>
              <a:ext cx="16467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HighRes3DNet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53"/>
            <p:cNvSpPr txBox="1"/>
            <p:nvPr/>
          </p:nvSpPr>
          <p:spPr>
            <a:xfrm>
              <a:off x="6709375" y="3800702"/>
              <a:ext cx="13485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Ours</a:t>
              </a:r>
              <a:endParaRPr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53"/>
            <p:cNvSpPr txBox="1"/>
            <p:nvPr/>
          </p:nvSpPr>
          <p:spPr>
            <a:xfrm>
              <a:off x="5626975" y="2462550"/>
              <a:ext cx="7128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53"/>
            <p:cNvSpPr txBox="1"/>
            <p:nvPr/>
          </p:nvSpPr>
          <p:spPr>
            <a:xfrm>
              <a:off x="6969275" y="1945650"/>
              <a:ext cx="7128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endParaRPr sz="1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41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4"/>
          <p:cNvSpPr txBox="1">
            <a:spLocks noGrp="1"/>
          </p:cNvSpPr>
          <p:nvPr>
            <p:ph type="title"/>
          </p:nvPr>
        </p:nvSpPr>
        <p:spPr>
          <a:xfrm>
            <a:off x="132825" y="136400"/>
            <a:ext cx="838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Brain Tumor Segmentation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308075"/>
            <a:ext cx="762000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4"/>
          <p:cNvSpPr txBox="1"/>
          <p:nvPr/>
        </p:nvSpPr>
        <p:spPr>
          <a:xfrm>
            <a:off x="0" y="4856400"/>
            <a:ext cx="3466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https://www.med.upenn.edu/sbia/brats2018/tasks.html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4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42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55"/>
          <p:cNvPicPr preferRelativeResize="0"/>
          <p:nvPr/>
        </p:nvPicPr>
        <p:blipFill rotWithShape="1">
          <a:blip r:embed="rId3">
            <a:alphaModFix/>
          </a:blip>
          <a:srcRect b="62506"/>
          <a:stretch/>
        </p:blipFill>
        <p:spPr>
          <a:xfrm>
            <a:off x="509625" y="1082200"/>
            <a:ext cx="3486401" cy="35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5"/>
          <p:cNvPicPr preferRelativeResize="0"/>
          <p:nvPr/>
        </p:nvPicPr>
        <p:blipFill rotWithShape="1">
          <a:blip r:embed="rId3">
            <a:alphaModFix/>
          </a:blip>
          <a:srcRect t="69697" b="2244"/>
          <a:stretch/>
        </p:blipFill>
        <p:spPr>
          <a:xfrm>
            <a:off x="4511500" y="1374563"/>
            <a:ext cx="3888626" cy="295122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5"/>
          <p:cNvSpPr txBox="1">
            <a:spLocks noGrp="1"/>
          </p:cNvSpPr>
          <p:nvPr>
            <p:ph type="title"/>
          </p:nvPr>
        </p:nvSpPr>
        <p:spPr>
          <a:xfrm>
            <a:off x="35550" y="58000"/>
            <a:ext cx="9108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Coronary Plaque Segmentation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5"/>
          <p:cNvSpPr/>
          <p:nvPr/>
        </p:nvSpPr>
        <p:spPr>
          <a:xfrm>
            <a:off x="2198575" y="2543175"/>
            <a:ext cx="1002300" cy="10488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5"/>
          <p:cNvSpPr/>
          <p:nvPr/>
        </p:nvSpPr>
        <p:spPr>
          <a:xfrm>
            <a:off x="6497975" y="2325788"/>
            <a:ext cx="1002300" cy="10488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5"/>
          <p:cNvSpPr txBox="1"/>
          <p:nvPr/>
        </p:nvSpPr>
        <p:spPr>
          <a:xfrm>
            <a:off x="0" y="4692339"/>
            <a:ext cx="6441934" cy="45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000"/>
            </a:pP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" sz="1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Sun, </a:t>
            </a:r>
            <a:r>
              <a:rPr lang="en-US" sz="1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Zhonghua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., “Coronary CT Angiography in Coronary Artery Disease: Correlation between Virtual Intravascular Endoscopic Appearances and Left Bifurcation Angulation and Coronary Plaques”, in </a:t>
            </a:r>
            <a:r>
              <a:rPr lang="en-US" sz="1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BioMed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research </a:t>
            </a:r>
            <a:r>
              <a:rPr lang="en-US" sz="1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international, 2013.</a:t>
            </a:r>
            <a:endParaRPr sz="1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5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43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"/>
          <p:cNvSpPr txBox="1">
            <a:spLocks noGrp="1"/>
          </p:cNvSpPr>
          <p:nvPr>
            <p:ph type="title"/>
          </p:nvPr>
        </p:nvSpPr>
        <p:spPr>
          <a:xfrm>
            <a:off x="76200" y="0"/>
            <a:ext cx="44919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 in Healthcare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p56"/>
          <p:cNvPicPr preferRelativeResize="0"/>
          <p:nvPr/>
        </p:nvPicPr>
        <p:blipFill rotWithShape="1">
          <a:blip r:embed="rId3">
            <a:alphaModFix/>
          </a:blip>
          <a:srcRect l="62059" t="3258" r="2261" b="2580"/>
          <a:stretch/>
        </p:blipFill>
        <p:spPr>
          <a:xfrm>
            <a:off x="1446467" y="2770402"/>
            <a:ext cx="1042026" cy="10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6"/>
          <p:cNvPicPr preferRelativeResize="0"/>
          <p:nvPr/>
        </p:nvPicPr>
        <p:blipFill rotWithShape="1">
          <a:blip r:embed="rId4">
            <a:alphaModFix/>
          </a:blip>
          <a:srcRect l="5127" t="3131" r="5225" b="64275"/>
          <a:stretch/>
        </p:blipFill>
        <p:spPr>
          <a:xfrm>
            <a:off x="2579138" y="2769213"/>
            <a:ext cx="1042024" cy="10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6"/>
          <p:cNvPicPr preferRelativeResize="0"/>
          <p:nvPr/>
        </p:nvPicPr>
        <p:blipFill rotWithShape="1">
          <a:blip r:embed="rId5">
            <a:alphaModFix/>
          </a:blip>
          <a:srcRect l="23645" t="22329" r="22217" b="1745"/>
          <a:stretch/>
        </p:blipFill>
        <p:spPr>
          <a:xfrm>
            <a:off x="313788" y="2713300"/>
            <a:ext cx="1042025" cy="115386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6"/>
          <p:cNvSpPr txBox="1"/>
          <p:nvPr/>
        </p:nvSpPr>
        <p:spPr>
          <a:xfrm>
            <a:off x="1095825" y="1727700"/>
            <a:ext cx="17697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 System</a:t>
            </a:r>
            <a:endParaRPr sz="2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5" name="Google Shape;615;p56"/>
          <p:cNvGrpSpPr/>
          <p:nvPr/>
        </p:nvGrpSpPr>
        <p:grpSpPr>
          <a:xfrm>
            <a:off x="5870356" y="2446755"/>
            <a:ext cx="2959853" cy="1823310"/>
            <a:chOff x="762850" y="1813175"/>
            <a:chExt cx="2463875" cy="1517149"/>
          </a:xfrm>
        </p:grpSpPr>
        <p:pic>
          <p:nvPicPr>
            <p:cNvPr id="616" name="Google Shape;616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2850" y="1813175"/>
              <a:ext cx="1509047" cy="1517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17678" y="1813175"/>
              <a:ext cx="1509047" cy="151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56"/>
          <p:cNvSpPr txBox="1"/>
          <p:nvPr/>
        </p:nvSpPr>
        <p:spPr>
          <a:xfrm>
            <a:off x="6003125" y="1727688"/>
            <a:ext cx="2694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Domain Experts</a:t>
            </a:r>
            <a:endParaRPr sz="2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86903" y="2368812"/>
            <a:ext cx="917700" cy="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6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44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7"/>
          <p:cNvSpPr txBox="1">
            <a:spLocks noGrp="1"/>
          </p:cNvSpPr>
          <p:nvPr>
            <p:ph type="title"/>
          </p:nvPr>
        </p:nvSpPr>
        <p:spPr>
          <a:xfrm>
            <a:off x="0" y="1986900"/>
            <a:ext cx="9144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for listening!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45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8"/>
          <p:cNvSpPr txBox="1">
            <a:spLocks noGrp="1"/>
          </p:cNvSpPr>
          <p:nvPr>
            <p:ph type="title"/>
          </p:nvPr>
        </p:nvSpPr>
        <p:spPr>
          <a:xfrm>
            <a:off x="0" y="1986900"/>
            <a:ext cx="9144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6000"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46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l="24042" r="17559"/>
          <a:stretch/>
        </p:blipFill>
        <p:spPr>
          <a:xfrm>
            <a:off x="4945913" y="926100"/>
            <a:ext cx="3728549" cy="37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l="22032" t="3855" r="17102"/>
          <a:stretch/>
        </p:blipFill>
        <p:spPr>
          <a:xfrm>
            <a:off x="469538" y="927350"/>
            <a:ext cx="3875325" cy="37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Scale Variations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l="13992" r="16940"/>
          <a:stretch/>
        </p:blipFill>
        <p:spPr>
          <a:xfrm>
            <a:off x="3197400" y="1400925"/>
            <a:ext cx="2778787" cy="277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l="13520" r="16636"/>
          <a:stretch/>
        </p:blipFill>
        <p:spPr>
          <a:xfrm>
            <a:off x="159544" y="1400925"/>
            <a:ext cx="2810193" cy="277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5">
            <a:alphaModFix/>
          </a:blip>
          <a:srcRect l="14407" r="18265"/>
          <a:stretch/>
        </p:blipFill>
        <p:spPr>
          <a:xfrm>
            <a:off x="6147637" y="1400925"/>
            <a:ext cx="2778787" cy="277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709025" y="4173400"/>
            <a:ext cx="17112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343737" y="4201325"/>
            <a:ext cx="24861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Foreground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294000" y="4201325"/>
            <a:ext cx="24861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40925" y="0"/>
            <a:ext cx="47520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Imbalance 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6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303375" y="1957625"/>
            <a:ext cx="899700" cy="8469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1203075" y="1957625"/>
            <a:ext cx="7800600" cy="8469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113350" y="129125"/>
            <a:ext cx="3379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Foreground</a:t>
            </a:r>
            <a:endParaRPr sz="4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272775" y="2839600"/>
            <a:ext cx="9609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328775" y="2904825"/>
            <a:ext cx="15492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1,162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212325" y="2839600"/>
            <a:ext cx="9609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03375" y="2032025"/>
            <a:ext cx="9609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622925" y="2032025"/>
            <a:ext cx="9609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3017179" y="129125"/>
            <a:ext cx="4681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vs. Background 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6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6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7500" y="614250"/>
            <a:ext cx="90690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 Variations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7500" y="2062650"/>
            <a:ext cx="90690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Variations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7500" y="3511075"/>
            <a:ext cx="9069000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Imbalance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-440700" y="1846750"/>
            <a:ext cx="10025400" cy="1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</a:pPr>
            <a:r>
              <a:rPr lang="en" sz="8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Strategies</a:t>
            </a:r>
            <a:endParaRPr sz="8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3"/>
          <p:cNvSpPr txBox="1">
            <a:spLocks noGrp="1"/>
          </p:cNvSpPr>
          <p:nvPr>
            <p:ph type="sldNum" idx="12"/>
          </p:nvPr>
        </p:nvSpPr>
        <p:spPr>
          <a:xfrm>
            <a:off x="6673484" y="4697863"/>
            <a:ext cx="2133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774</Words>
  <Application>Microsoft Office PowerPoint</Application>
  <PresentationFormat>如螢幕大小 (16:9)</PresentationFormat>
  <Paragraphs>245</Paragraphs>
  <Slides>46</Slides>
  <Notes>46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Arial</vt:lpstr>
      <vt:lpstr>Calibri</vt:lpstr>
      <vt:lpstr>Garamond</vt:lpstr>
      <vt:lpstr>Quattrocento Sans</vt:lpstr>
      <vt:lpstr>新細明體</vt:lpstr>
      <vt:lpstr>Simple Dark</vt:lpstr>
      <vt:lpstr>Learning Volumetric Segmentation  for Lung Tumor</vt:lpstr>
      <vt:lpstr> Tumor Segmentation for CT Images</vt:lpstr>
      <vt:lpstr>Challenges</vt:lpstr>
      <vt:lpstr> Position Variations</vt:lpstr>
      <vt:lpstr> Scale Variations</vt:lpstr>
      <vt:lpstr>Data</vt:lpstr>
      <vt:lpstr>1</vt:lpstr>
      <vt:lpstr>Position Variations</vt:lpstr>
      <vt:lpstr>Existing Strategies</vt:lpstr>
      <vt:lpstr> CNN for Position Variations</vt:lpstr>
      <vt:lpstr> CNN for Scale Variations</vt:lpstr>
      <vt:lpstr>Focal Loss for Data Imbalance</vt:lpstr>
      <vt:lpstr>Naïve Approach</vt:lpstr>
      <vt:lpstr>Data</vt:lpstr>
      <vt:lpstr>Our Proposal</vt:lpstr>
      <vt:lpstr>PowerPoint 簡報</vt:lpstr>
      <vt:lpstr>3D Segmentation Network</vt:lpstr>
      <vt:lpstr>HighRes3DNet</vt:lpstr>
      <vt:lpstr> Information Loss in Single Path</vt:lpstr>
      <vt:lpstr> Skip Connections Prevent Information Loss</vt:lpstr>
      <vt:lpstr>PowerPoint 簡報</vt:lpstr>
      <vt:lpstr> Information Loss in Deconvolution </vt:lpstr>
      <vt:lpstr>Dense Up-sampling Convolution </vt:lpstr>
      <vt:lpstr>PowerPoint 簡報</vt:lpstr>
      <vt:lpstr> Information Loss in Convolution</vt:lpstr>
      <vt:lpstr>Dense Down-sampling Convolution </vt:lpstr>
      <vt:lpstr>PowerPoint 簡報</vt:lpstr>
      <vt:lpstr> Gridding Effect</vt:lpstr>
      <vt:lpstr> Gridding Effect</vt:lpstr>
      <vt:lpstr>Hybrid Dilated Convolution</vt:lpstr>
      <vt:lpstr>PowerPoint 簡報</vt:lpstr>
      <vt:lpstr>Our Proposed Network</vt:lpstr>
      <vt:lpstr>Evaluation</vt:lpstr>
      <vt:lpstr>Performance</vt:lpstr>
      <vt:lpstr>Group Normalization for Acceleration</vt:lpstr>
      <vt:lpstr>Focal Loss for Data Imbalance</vt:lpstr>
      <vt:lpstr>Qualitative Results</vt:lpstr>
      <vt:lpstr>PowerPoint 簡報</vt:lpstr>
      <vt:lpstr>PowerPoint 簡報</vt:lpstr>
      <vt:lpstr>Conclusion</vt:lpstr>
      <vt:lpstr>Accuracy</vt:lpstr>
      <vt:lpstr>Brain Tumor Segmentation</vt:lpstr>
      <vt:lpstr>Coronary Plaque Segmentation</vt:lpstr>
      <vt:lpstr>AI in Healthcare</vt:lpstr>
      <vt:lpstr>Thanks for listening!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Volumetric Segmentation  for Lung Tumor</dc:title>
  <dc:creator>peter850706</dc:creator>
  <cp:lastModifiedBy>Windows 使用者</cp:lastModifiedBy>
  <cp:revision>51</cp:revision>
  <dcterms:modified xsi:type="dcterms:W3CDTF">2018-10-05T07:30:01Z</dcterms:modified>
</cp:coreProperties>
</file>